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0691813" cy="7559675"/>
  <p:notesSz cx="6667500" cy="99044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28B1E24A-5A30-4760-A29E-D2709D36EBD1}">
  <a:tblStyle styleId="{28B1E24A-5A30-4760-A29E-D2709D36EBD1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26" y="-156"/>
      </p:cViewPr>
      <p:guideLst>
        <p:guide orient="horz" pos="2381"/>
        <p:guide pos="336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635000"/>
            <a:ext cx="4492625" cy="31765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04864" y="4023530"/>
            <a:ext cx="4838908" cy="3811765"/>
          </a:xfrm>
          <a:prstGeom prst="rect">
            <a:avLst/>
          </a:prstGeom>
          <a:noFill/>
          <a:ln>
            <a:noFill/>
          </a:ln>
        </p:spPr>
        <p:txBody>
          <a:bodyPr lIns="83005" tIns="83005" rIns="83005" bIns="8300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779463" y="635000"/>
            <a:ext cx="4491037" cy="31765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04864" y="4023530"/>
            <a:ext cx="4838908" cy="3811765"/>
          </a:xfrm>
          <a:prstGeom prst="rect">
            <a:avLst/>
          </a:prstGeom>
        </p:spPr>
        <p:txBody>
          <a:bodyPr lIns="83005" tIns="83005" rIns="83005" bIns="83005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779463" y="635000"/>
            <a:ext cx="4491037" cy="31765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04864" y="4023530"/>
            <a:ext cx="4838908" cy="3811765"/>
          </a:xfrm>
          <a:prstGeom prst="rect">
            <a:avLst/>
          </a:prstGeom>
        </p:spPr>
        <p:txBody>
          <a:bodyPr lIns="83005" tIns="83005" rIns="83005" bIns="83005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779463" y="635000"/>
            <a:ext cx="4491037" cy="31765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04864" y="4023530"/>
            <a:ext cx="4838908" cy="3811765"/>
          </a:xfrm>
          <a:prstGeom prst="rect">
            <a:avLst/>
          </a:prstGeom>
        </p:spPr>
        <p:txBody>
          <a:bodyPr lIns="83005" tIns="83005" rIns="83005" bIns="83005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779463" y="635000"/>
            <a:ext cx="4491037" cy="31765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04864" y="4023530"/>
            <a:ext cx="4838908" cy="3811765"/>
          </a:xfrm>
          <a:prstGeom prst="rect">
            <a:avLst/>
          </a:prstGeom>
        </p:spPr>
        <p:txBody>
          <a:bodyPr lIns="83005" tIns="83005" rIns="83005" bIns="83005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779463" y="635000"/>
            <a:ext cx="4491037" cy="31765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04864" y="4023530"/>
            <a:ext cx="4838908" cy="3811765"/>
          </a:xfrm>
          <a:prstGeom prst="rect">
            <a:avLst/>
          </a:prstGeom>
        </p:spPr>
        <p:txBody>
          <a:bodyPr lIns="83005" tIns="83005" rIns="83005" bIns="83005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779463" y="635000"/>
            <a:ext cx="4491037" cy="31765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04864" y="4023530"/>
            <a:ext cx="4838908" cy="3811765"/>
          </a:xfrm>
          <a:prstGeom prst="rect">
            <a:avLst/>
          </a:prstGeom>
        </p:spPr>
        <p:txBody>
          <a:bodyPr lIns="83005" tIns="83005" rIns="83005" bIns="83005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779463" y="635000"/>
            <a:ext cx="4491037" cy="31765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04864" y="4023530"/>
            <a:ext cx="4838908" cy="3811765"/>
          </a:xfrm>
          <a:prstGeom prst="rect">
            <a:avLst/>
          </a:prstGeom>
        </p:spPr>
        <p:txBody>
          <a:bodyPr lIns="83005" tIns="83005" rIns="83005" bIns="83005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779463" y="635000"/>
            <a:ext cx="4491037" cy="31765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04864" y="4023530"/>
            <a:ext cx="4838908" cy="3811765"/>
          </a:xfrm>
          <a:prstGeom prst="rect">
            <a:avLst/>
          </a:prstGeom>
        </p:spPr>
        <p:txBody>
          <a:bodyPr lIns="83005" tIns="83005" rIns="83005" bIns="83005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64477" y="1094388"/>
            <a:ext cx="9963000" cy="3017100"/>
          </a:xfrm>
          <a:prstGeom prst="rect">
            <a:avLst/>
          </a:prstGeom>
        </p:spPr>
        <p:txBody>
          <a:bodyPr lIns="119800" tIns="119800" rIns="119800" bIns="119800" anchor="b" anchorCtr="0"/>
          <a:lstStyle>
            <a:lvl1pPr lvl="0" algn="ctr">
              <a:spcBef>
                <a:spcPts val="0"/>
              </a:spcBef>
              <a:buSzPct val="100000"/>
              <a:defRPr sz="6800"/>
            </a:lvl1pPr>
            <a:lvl2pPr lvl="1" algn="ctr">
              <a:spcBef>
                <a:spcPts val="0"/>
              </a:spcBef>
              <a:buSzPct val="100000"/>
              <a:defRPr sz="6800"/>
            </a:lvl2pPr>
            <a:lvl3pPr lvl="2" algn="ctr">
              <a:spcBef>
                <a:spcPts val="0"/>
              </a:spcBef>
              <a:buSzPct val="100000"/>
              <a:defRPr sz="6800"/>
            </a:lvl3pPr>
            <a:lvl4pPr lvl="3" algn="ctr">
              <a:spcBef>
                <a:spcPts val="0"/>
              </a:spcBef>
              <a:buSzPct val="100000"/>
              <a:defRPr sz="6800"/>
            </a:lvl4pPr>
            <a:lvl5pPr lvl="4" algn="ctr">
              <a:spcBef>
                <a:spcPts val="0"/>
              </a:spcBef>
              <a:buSzPct val="100000"/>
              <a:defRPr sz="6800"/>
            </a:lvl5pPr>
            <a:lvl6pPr lvl="5" algn="ctr">
              <a:spcBef>
                <a:spcPts val="0"/>
              </a:spcBef>
              <a:buSzPct val="100000"/>
              <a:defRPr sz="6800"/>
            </a:lvl6pPr>
            <a:lvl7pPr lvl="6" algn="ctr">
              <a:spcBef>
                <a:spcPts val="0"/>
              </a:spcBef>
              <a:buSzPct val="100000"/>
              <a:defRPr sz="6800"/>
            </a:lvl7pPr>
            <a:lvl8pPr lvl="7" algn="ctr">
              <a:spcBef>
                <a:spcPts val="0"/>
              </a:spcBef>
              <a:buSzPct val="100000"/>
              <a:defRPr sz="6800"/>
            </a:lvl8pPr>
            <a:lvl9pPr lvl="8" algn="ctr">
              <a:spcBef>
                <a:spcPts val="0"/>
              </a:spcBef>
              <a:buSzPct val="100000"/>
              <a:defRPr sz="6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64468" y="4165643"/>
            <a:ext cx="9963000" cy="1165200"/>
          </a:xfrm>
          <a:prstGeom prst="rect">
            <a:avLst/>
          </a:prstGeom>
        </p:spPr>
        <p:txBody>
          <a:bodyPr lIns="119800" tIns="119800" rIns="119800" bIns="119800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9906771" y="6854071"/>
            <a:ext cx="641400" cy="578400"/>
          </a:xfrm>
          <a:prstGeom prst="rect">
            <a:avLst/>
          </a:prstGeom>
        </p:spPr>
        <p:txBody>
          <a:bodyPr lIns="119800" tIns="119800" rIns="119800" bIns="1198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pPr lvl="0"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64468" y="1625800"/>
            <a:ext cx="9963000" cy="2886000"/>
          </a:xfrm>
          <a:prstGeom prst="rect">
            <a:avLst/>
          </a:prstGeom>
        </p:spPr>
        <p:txBody>
          <a:bodyPr lIns="119800" tIns="119800" rIns="119800" bIns="119800" anchor="b" anchorCtr="0"/>
          <a:lstStyle>
            <a:lvl1pPr lvl="0" algn="ctr">
              <a:spcBef>
                <a:spcPts val="0"/>
              </a:spcBef>
              <a:buSzPct val="100000"/>
              <a:defRPr sz="15700"/>
            </a:lvl1pPr>
            <a:lvl2pPr lvl="1" algn="ctr">
              <a:spcBef>
                <a:spcPts val="0"/>
              </a:spcBef>
              <a:buSzPct val="100000"/>
              <a:defRPr sz="15700"/>
            </a:lvl2pPr>
            <a:lvl3pPr lvl="2" algn="ctr">
              <a:spcBef>
                <a:spcPts val="0"/>
              </a:spcBef>
              <a:buSzPct val="100000"/>
              <a:defRPr sz="15700"/>
            </a:lvl3pPr>
            <a:lvl4pPr lvl="3" algn="ctr">
              <a:spcBef>
                <a:spcPts val="0"/>
              </a:spcBef>
              <a:buSzPct val="100000"/>
              <a:defRPr sz="15700"/>
            </a:lvl4pPr>
            <a:lvl5pPr lvl="4" algn="ctr">
              <a:spcBef>
                <a:spcPts val="0"/>
              </a:spcBef>
              <a:buSzPct val="100000"/>
              <a:defRPr sz="15700"/>
            </a:lvl5pPr>
            <a:lvl6pPr lvl="5" algn="ctr">
              <a:spcBef>
                <a:spcPts val="0"/>
              </a:spcBef>
              <a:buSzPct val="100000"/>
              <a:defRPr sz="15700"/>
            </a:lvl6pPr>
            <a:lvl7pPr lvl="6" algn="ctr">
              <a:spcBef>
                <a:spcPts val="0"/>
              </a:spcBef>
              <a:buSzPct val="100000"/>
              <a:defRPr sz="15700"/>
            </a:lvl7pPr>
            <a:lvl8pPr lvl="7" algn="ctr">
              <a:spcBef>
                <a:spcPts val="0"/>
              </a:spcBef>
              <a:buSzPct val="100000"/>
              <a:defRPr sz="15700"/>
            </a:lvl8pPr>
            <a:lvl9pPr lvl="8" algn="ctr">
              <a:spcBef>
                <a:spcPts val="0"/>
              </a:spcBef>
              <a:buSzPct val="100000"/>
              <a:defRPr sz="157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64468" y="4633191"/>
            <a:ext cx="9963000" cy="1911900"/>
          </a:xfrm>
          <a:prstGeom prst="rect">
            <a:avLst/>
          </a:prstGeom>
        </p:spPr>
        <p:txBody>
          <a:bodyPr lIns="119800" tIns="119800" rIns="119800" bIns="119800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9906771" y="6854071"/>
            <a:ext cx="641400" cy="578400"/>
          </a:xfrm>
          <a:prstGeom prst="rect">
            <a:avLst/>
          </a:prstGeom>
        </p:spPr>
        <p:txBody>
          <a:bodyPr lIns="119800" tIns="119800" rIns="119800" bIns="1198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pPr lvl="0"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9906771" y="6854071"/>
            <a:ext cx="641400" cy="578400"/>
          </a:xfrm>
          <a:prstGeom prst="rect">
            <a:avLst/>
          </a:prstGeom>
        </p:spPr>
        <p:txBody>
          <a:bodyPr lIns="119800" tIns="119800" rIns="119800" bIns="1198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pPr lvl="0"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lIns="119800" tIns="119800" rIns="119800" bIns="119800" anchor="ctr" anchorCtr="0"/>
          <a:lstStyle>
            <a:lvl1pPr lvl="0" algn="ctr">
              <a:spcBef>
                <a:spcPts val="0"/>
              </a:spcBef>
              <a:buSzPct val="100000"/>
              <a:defRPr sz="4700"/>
            </a:lvl1pPr>
            <a:lvl2pPr lvl="1" algn="ctr">
              <a:spcBef>
                <a:spcPts val="0"/>
              </a:spcBef>
              <a:buSzPct val="100000"/>
              <a:defRPr sz="4700"/>
            </a:lvl2pPr>
            <a:lvl3pPr lvl="2" algn="ctr">
              <a:spcBef>
                <a:spcPts val="0"/>
              </a:spcBef>
              <a:buSzPct val="100000"/>
              <a:defRPr sz="4700"/>
            </a:lvl3pPr>
            <a:lvl4pPr lvl="3" algn="ctr">
              <a:spcBef>
                <a:spcPts val="0"/>
              </a:spcBef>
              <a:buSzPct val="100000"/>
              <a:defRPr sz="4700"/>
            </a:lvl4pPr>
            <a:lvl5pPr lvl="4" algn="ctr">
              <a:spcBef>
                <a:spcPts val="0"/>
              </a:spcBef>
              <a:buSzPct val="100000"/>
              <a:defRPr sz="4700"/>
            </a:lvl5pPr>
            <a:lvl6pPr lvl="5" algn="ctr">
              <a:spcBef>
                <a:spcPts val="0"/>
              </a:spcBef>
              <a:buSzPct val="100000"/>
              <a:defRPr sz="4700"/>
            </a:lvl6pPr>
            <a:lvl7pPr lvl="6" algn="ctr">
              <a:spcBef>
                <a:spcPts val="0"/>
              </a:spcBef>
              <a:buSzPct val="100000"/>
              <a:defRPr sz="4700"/>
            </a:lvl7pPr>
            <a:lvl8pPr lvl="7" algn="ctr">
              <a:spcBef>
                <a:spcPts val="0"/>
              </a:spcBef>
              <a:buSzPct val="100000"/>
              <a:defRPr sz="4700"/>
            </a:lvl8pPr>
            <a:lvl9pPr lvl="8" algn="ctr">
              <a:spcBef>
                <a:spcPts val="0"/>
              </a:spcBef>
              <a:buSzPct val="100000"/>
              <a:defRPr sz="47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9906771" y="6854071"/>
            <a:ext cx="641400" cy="578400"/>
          </a:xfrm>
          <a:prstGeom prst="rect">
            <a:avLst/>
          </a:prstGeom>
        </p:spPr>
        <p:txBody>
          <a:bodyPr lIns="119800" tIns="119800" rIns="119800" bIns="1198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pPr lvl="0"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64468" y="654104"/>
            <a:ext cx="9963000" cy="841800"/>
          </a:xfrm>
          <a:prstGeom prst="rect">
            <a:avLst/>
          </a:prstGeom>
        </p:spPr>
        <p:txBody>
          <a:bodyPr lIns="119800" tIns="119800" rIns="119800" bIns="119800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64468" y="1693926"/>
            <a:ext cx="9963000" cy="5021400"/>
          </a:xfrm>
          <a:prstGeom prst="rect">
            <a:avLst/>
          </a:prstGeom>
        </p:spPr>
        <p:txBody>
          <a:bodyPr lIns="119800" tIns="119800" rIns="119800" bIns="119800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9906771" y="6854071"/>
            <a:ext cx="641400" cy="578400"/>
          </a:xfrm>
          <a:prstGeom prst="rect">
            <a:avLst/>
          </a:prstGeom>
        </p:spPr>
        <p:txBody>
          <a:bodyPr lIns="119800" tIns="119800" rIns="119800" bIns="1198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pPr lvl="0"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64468" y="654104"/>
            <a:ext cx="9963000" cy="841800"/>
          </a:xfrm>
          <a:prstGeom prst="rect">
            <a:avLst/>
          </a:prstGeom>
        </p:spPr>
        <p:txBody>
          <a:bodyPr lIns="119800" tIns="119800" rIns="119800" bIns="119800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64468" y="1693926"/>
            <a:ext cx="4677000" cy="5021400"/>
          </a:xfrm>
          <a:prstGeom prst="rect">
            <a:avLst/>
          </a:prstGeom>
        </p:spPr>
        <p:txBody>
          <a:bodyPr lIns="119800" tIns="119800" rIns="119800" bIns="119800" anchor="t" anchorCtr="0"/>
          <a:lstStyle>
            <a:lvl1pPr lvl="0">
              <a:spcBef>
                <a:spcPts val="0"/>
              </a:spcBef>
              <a:buSzPct val="100000"/>
              <a:defRPr sz="1800"/>
            </a:lvl1pPr>
            <a:lvl2pPr lvl="1">
              <a:spcBef>
                <a:spcPts val="0"/>
              </a:spcBef>
              <a:buSzPct val="100000"/>
              <a:defRPr sz="1600"/>
            </a:lvl2pPr>
            <a:lvl3pPr lvl="2">
              <a:spcBef>
                <a:spcPts val="0"/>
              </a:spcBef>
              <a:buSzPct val="100000"/>
              <a:defRPr sz="1600"/>
            </a:lvl3pPr>
            <a:lvl4pPr lvl="3">
              <a:spcBef>
                <a:spcPts val="0"/>
              </a:spcBef>
              <a:buSzPct val="100000"/>
              <a:defRPr sz="1600"/>
            </a:lvl4pPr>
            <a:lvl5pPr lvl="4">
              <a:spcBef>
                <a:spcPts val="0"/>
              </a:spcBef>
              <a:buSzPct val="100000"/>
              <a:defRPr sz="1600"/>
            </a:lvl5pPr>
            <a:lvl6pPr lvl="5">
              <a:spcBef>
                <a:spcPts val="0"/>
              </a:spcBef>
              <a:buSzPct val="100000"/>
              <a:defRPr sz="1600"/>
            </a:lvl6pPr>
            <a:lvl7pPr lvl="6">
              <a:spcBef>
                <a:spcPts val="0"/>
              </a:spcBef>
              <a:buSzPct val="100000"/>
              <a:defRPr sz="1600"/>
            </a:lvl7pPr>
            <a:lvl8pPr lvl="7">
              <a:spcBef>
                <a:spcPts val="0"/>
              </a:spcBef>
              <a:buSzPct val="100000"/>
              <a:defRPr sz="1600"/>
            </a:lvl8pPr>
            <a:lvl9pPr lvl="8">
              <a:spcBef>
                <a:spcPts val="0"/>
              </a:spcBef>
              <a:buSzPct val="100000"/>
              <a:defRPr sz="16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5650483" y="1693926"/>
            <a:ext cx="4677000" cy="5021400"/>
          </a:xfrm>
          <a:prstGeom prst="rect">
            <a:avLst/>
          </a:prstGeom>
        </p:spPr>
        <p:txBody>
          <a:bodyPr lIns="119800" tIns="119800" rIns="119800" bIns="119800" anchor="t" anchorCtr="0"/>
          <a:lstStyle>
            <a:lvl1pPr lvl="0">
              <a:spcBef>
                <a:spcPts val="0"/>
              </a:spcBef>
              <a:buSzPct val="100000"/>
              <a:defRPr sz="1800"/>
            </a:lvl1pPr>
            <a:lvl2pPr lvl="1">
              <a:spcBef>
                <a:spcPts val="0"/>
              </a:spcBef>
              <a:buSzPct val="100000"/>
              <a:defRPr sz="1600"/>
            </a:lvl2pPr>
            <a:lvl3pPr lvl="2">
              <a:spcBef>
                <a:spcPts val="0"/>
              </a:spcBef>
              <a:buSzPct val="100000"/>
              <a:defRPr sz="1600"/>
            </a:lvl3pPr>
            <a:lvl4pPr lvl="3">
              <a:spcBef>
                <a:spcPts val="0"/>
              </a:spcBef>
              <a:buSzPct val="100000"/>
              <a:defRPr sz="1600"/>
            </a:lvl4pPr>
            <a:lvl5pPr lvl="4">
              <a:spcBef>
                <a:spcPts val="0"/>
              </a:spcBef>
              <a:buSzPct val="100000"/>
              <a:defRPr sz="1600"/>
            </a:lvl5pPr>
            <a:lvl6pPr lvl="5">
              <a:spcBef>
                <a:spcPts val="0"/>
              </a:spcBef>
              <a:buSzPct val="100000"/>
              <a:defRPr sz="1600"/>
            </a:lvl6pPr>
            <a:lvl7pPr lvl="6">
              <a:spcBef>
                <a:spcPts val="0"/>
              </a:spcBef>
              <a:buSzPct val="100000"/>
              <a:defRPr sz="1600"/>
            </a:lvl7pPr>
            <a:lvl8pPr lvl="7">
              <a:spcBef>
                <a:spcPts val="0"/>
              </a:spcBef>
              <a:buSzPct val="100000"/>
              <a:defRPr sz="1600"/>
            </a:lvl8pPr>
            <a:lvl9pPr lvl="8">
              <a:spcBef>
                <a:spcPts val="0"/>
              </a:spcBef>
              <a:buSzPct val="100000"/>
              <a:defRPr sz="16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9906771" y="6854071"/>
            <a:ext cx="641400" cy="578400"/>
          </a:xfrm>
          <a:prstGeom prst="rect">
            <a:avLst/>
          </a:prstGeom>
        </p:spPr>
        <p:txBody>
          <a:bodyPr lIns="119800" tIns="119800" rIns="119800" bIns="1198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pPr lvl="0"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64468" y="654104"/>
            <a:ext cx="9963000" cy="841800"/>
          </a:xfrm>
          <a:prstGeom prst="rect">
            <a:avLst/>
          </a:prstGeom>
        </p:spPr>
        <p:txBody>
          <a:bodyPr lIns="119800" tIns="119800" rIns="119800" bIns="119800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9906771" y="6854071"/>
            <a:ext cx="641400" cy="578400"/>
          </a:xfrm>
          <a:prstGeom prst="rect">
            <a:avLst/>
          </a:prstGeom>
        </p:spPr>
        <p:txBody>
          <a:bodyPr lIns="119800" tIns="119800" rIns="119800" bIns="1198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pPr lvl="0"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64468" y="816629"/>
            <a:ext cx="3283500" cy="1110900"/>
          </a:xfrm>
          <a:prstGeom prst="rect">
            <a:avLst/>
          </a:prstGeom>
        </p:spPr>
        <p:txBody>
          <a:bodyPr lIns="119800" tIns="119800" rIns="119800" bIns="119800" anchor="b" anchorCtr="0"/>
          <a:lstStyle>
            <a:lvl1pPr lvl="0">
              <a:spcBef>
                <a:spcPts val="0"/>
              </a:spcBef>
              <a:buSzPct val="100000"/>
              <a:defRPr sz="3100"/>
            </a:lvl1pPr>
            <a:lvl2pPr lvl="1">
              <a:spcBef>
                <a:spcPts val="0"/>
              </a:spcBef>
              <a:buSzPct val="100000"/>
              <a:defRPr sz="3100"/>
            </a:lvl2pPr>
            <a:lvl3pPr lvl="2">
              <a:spcBef>
                <a:spcPts val="0"/>
              </a:spcBef>
              <a:buSzPct val="100000"/>
              <a:defRPr sz="3100"/>
            </a:lvl3pPr>
            <a:lvl4pPr lvl="3">
              <a:spcBef>
                <a:spcPts val="0"/>
              </a:spcBef>
              <a:buSzPct val="100000"/>
              <a:defRPr sz="3100"/>
            </a:lvl4pPr>
            <a:lvl5pPr lvl="4">
              <a:spcBef>
                <a:spcPts val="0"/>
              </a:spcBef>
              <a:buSzPct val="100000"/>
              <a:defRPr sz="3100"/>
            </a:lvl5pPr>
            <a:lvl6pPr lvl="5">
              <a:spcBef>
                <a:spcPts val="0"/>
              </a:spcBef>
              <a:buSzPct val="100000"/>
              <a:defRPr sz="3100"/>
            </a:lvl6pPr>
            <a:lvl7pPr lvl="6">
              <a:spcBef>
                <a:spcPts val="0"/>
              </a:spcBef>
              <a:buSzPct val="100000"/>
              <a:defRPr sz="3100"/>
            </a:lvl7pPr>
            <a:lvl8pPr lvl="7">
              <a:spcBef>
                <a:spcPts val="0"/>
              </a:spcBef>
              <a:buSzPct val="100000"/>
              <a:defRPr sz="3100"/>
            </a:lvl8pPr>
            <a:lvl9pPr lvl="8">
              <a:spcBef>
                <a:spcPts val="0"/>
              </a:spcBef>
              <a:buSzPct val="100000"/>
              <a:defRPr sz="31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64468" y="2042456"/>
            <a:ext cx="3283500" cy="4673099"/>
          </a:xfrm>
          <a:prstGeom prst="rect">
            <a:avLst/>
          </a:prstGeom>
        </p:spPr>
        <p:txBody>
          <a:bodyPr lIns="119800" tIns="119800" rIns="119800" bIns="119800" anchor="t" anchorCtr="0"/>
          <a:lstStyle>
            <a:lvl1pPr lvl="0">
              <a:spcBef>
                <a:spcPts val="0"/>
              </a:spcBef>
              <a:buSzPct val="100000"/>
              <a:defRPr sz="1600"/>
            </a:lvl1pPr>
            <a:lvl2pPr lvl="1">
              <a:spcBef>
                <a:spcPts val="0"/>
              </a:spcBef>
              <a:buSzPct val="100000"/>
              <a:defRPr sz="1600"/>
            </a:lvl2pPr>
            <a:lvl3pPr lvl="2">
              <a:spcBef>
                <a:spcPts val="0"/>
              </a:spcBef>
              <a:buSzPct val="100000"/>
              <a:defRPr sz="1600"/>
            </a:lvl3pPr>
            <a:lvl4pPr lvl="3">
              <a:spcBef>
                <a:spcPts val="0"/>
              </a:spcBef>
              <a:buSzPct val="100000"/>
              <a:defRPr sz="1600"/>
            </a:lvl4pPr>
            <a:lvl5pPr lvl="4">
              <a:spcBef>
                <a:spcPts val="0"/>
              </a:spcBef>
              <a:buSzPct val="100000"/>
              <a:defRPr sz="1600"/>
            </a:lvl5pPr>
            <a:lvl6pPr lvl="5">
              <a:spcBef>
                <a:spcPts val="0"/>
              </a:spcBef>
              <a:buSzPct val="100000"/>
              <a:defRPr sz="1600"/>
            </a:lvl6pPr>
            <a:lvl7pPr lvl="6">
              <a:spcBef>
                <a:spcPts val="0"/>
              </a:spcBef>
              <a:buSzPct val="100000"/>
              <a:defRPr sz="1600"/>
            </a:lvl7pPr>
            <a:lvl8pPr lvl="7">
              <a:spcBef>
                <a:spcPts val="0"/>
              </a:spcBef>
              <a:buSzPct val="100000"/>
              <a:defRPr sz="1600"/>
            </a:lvl8pPr>
            <a:lvl9pPr lvl="8">
              <a:spcBef>
                <a:spcPts val="0"/>
              </a:spcBef>
              <a:buSzPct val="100000"/>
              <a:defRPr sz="16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9906771" y="6854071"/>
            <a:ext cx="641400" cy="578400"/>
          </a:xfrm>
          <a:prstGeom prst="rect">
            <a:avLst/>
          </a:prstGeom>
        </p:spPr>
        <p:txBody>
          <a:bodyPr lIns="119800" tIns="119800" rIns="119800" bIns="1198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pPr lvl="0"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573245" y="661637"/>
            <a:ext cx="7445700" cy="6012599"/>
          </a:xfrm>
          <a:prstGeom prst="rect">
            <a:avLst/>
          </a:prstGeom>
        </p:spPr>
        <p:txBody>
          <a:bodyPr lIns="119800" tIns="119800" rIns="119800" bIns="119800" anchor="ctr" anchorCtr="0"/>
          <a:lstStyle>
            <a:lvl1pPr lvl="0">
              <a:spcBef>
                <a:spcPts val="0"/>
              </a:spcBef>
              <a:buSzPct val="100000"/>
              <a:defRPr sz="6300"/>
            </a:lvl1pPr>
            <a:lvl2pPr lvl="1">
              <a:spcBef>
                <a:spcPts val="0"/>
              </a:spcBef>
              <a:buSzPct val="100000"/>
              <a:defRPr sz="6300"/>
            </a:lvl2pPr>
            <a:lvl3pPr lvl="2">
              <a:spcBef>
                <a:spcPts val="0"/>
              </a:spcBef>
              <a:buSzPct val="100000"/>
              <a:defRPr sz="6300"/>
            </a:lvl3pPr>
            <a:lvl4pPr lvl="3">
              <a:spcBef>
                <a:spcPts val="0"/>
              </a:spcBef>
              <a:buSzPct val="100000"/>
              <a:defRPr sz="6300"/>
            </a:lvl4pPr>
            <a:lvl5pPr lvl="4">
              <a:spcBef>
                <a:spcPts val="0"/>
              </a:spcBef>
              <a:buSzPct val="100000"/>
              <a:defRPr sz="6300"/>
            </a:lvl5pPr>
            <a:lvl6pPr lvl="5">
              <a:spcBef>
                <a:spcPts val="0"/>
              </a:spcBef>
              <a:buSzPct val="100000"/>
              <a:defRPr sz="6300"/>
            </a:lvl6pPr>
            <a:lvl7pPr lvl="6">
              <a:spcBef>
                <a:spcPts val="0"/>
              </a:spcBef>
              <a:buSzPct val="100000"/>
              <a:defRPr sz="6300"/>
            </a:lvl7pPr>
            <a:lvl8pPr lvl="7">
              <a:spcBef>
                <a:spcPts val="0"/>
              </a:spcBef>
              <a:buSzPct val="100000"/>
              <a:defRPr sz="6300"/>
            </a:lvl8pPr>
            <a:lvl9pPr lvl="8">
              <a:spcBef>
                <a:spcPts val="0"/>
              </a:spcBef>
              <a:buSzPct val="100000"/>
              <a:defRPr sz="63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9906771" y="6854071"/>
            <a:ext cx="641400" cy="578400"/>
          </a:xfrm>
          <a:prstGeom prst="rect">
            <a:avLst/>
          </a:prstGeom>
        </p:spPr>
        <p:txBody>
          <a:bodyPr lIns="119800" tIns="119800" rIns="119800" bIns="1198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pPr lvl="0"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5346000" y="-183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119800" tIns="119800" rIns="119800" bIns="1198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310446" y="1812540"/>
            <a:ext cx="4729800" cy="2178600"/>
          </a:xfrm>
          <a:prstGeom prst="rect">
            <a:avLst/>
          </a:prstGeom>
        </p:spPr>
        <p:txBody>
          <a:bodyPr lIns="119800" tIns="119800" rIns="119800" bIns="119800" anchor="b" anchorCtr="0"/>
          <a:lstStyle>
            <a:lvl1pPr lvl="0" algn="ctr">
              <a:spcBef>
                <a:spcPts val="0"/>
              </a:spcBef>
              <a:buSzPct val="100000"/>
              <a:defRPr sz="5500"/>
            </a:lvl1pPr>
            <a:lvl2pPr lvl="1" algn="ctr">
              <a:spcBef>
                <a:spcPts val="0"/>
              </a:spcBef>
              <a:buSzPct val="100000"/>
              <a:defRPr sz="5500"/>
            </a:lvl2pPr>
            <a:lvl3pPr lvl="2" algn="ctr">
              <a:spcBef>
                <a:spcPts val="0"/>
              </a:spcBef>
              <a:buSzPct val="100000"/>
              <a:defRPr sz="5500"/>
            </a:lvl3pPr>
            <a:lvl4pPr lvl="3" algn="ctr">
              <a:spcBef>
                <a:spcPts val="0"/>
              </a:spcBef>
              <a:buSzPct val="100000"/>
              <a:defRPr sz="5500"/>
            </a:lvl4pPr>
            <a:lvl5pPr lvl="4" algn="ctr">
              <a:spcBef>
                <a:spcPts val="0"/>
              </a:spcBef>
              <a:buSzPct val="100000"/>
              <a:defRPr sz="5500"/>
            </a:lvl5pPr>
            <a:lvl6pPr lvl="5" algn="ctr">
              <a:spcBef>
                <a:spcPts val="0"/>
              </a:spcBef>
              <a:buSzPct val="100000"/>
              <a:defRPr sz="5500"/>
            </a:lvl6pPr>
            <a:lvl7pPr lvl="6" algn="ctr">
              <a:spcBef>
                <a:spcPts val="0"/>
              </a:spcBef>
              <a:buSzPct val="100000"/>
              <a:defRPr sz="5500"/>
            </a:lvl7pPr>
            <a:lvl8pPr lvl="7" algn="ctr">
              <a:spcBef>
                <a:spcPts val="0"/>
              </a:spcBef>
              <a:buSzPct val="100000"/>
              <a:defRPr sz="5500"/>
            </a:lvl8pPr>
            <a:lvl9pPr lvl="8" algn="ctr">
              <a:spcBef>
                <a:spcPts val="0"/>
              </a:spcBef>
              <a:buSzPct val="100000"/>
              <a:defRPr sz="55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310446" y="4120005"/>
            <a:ext cx="4729800" cy="1815300"/>
          </a:xfrm>
          <a:prstGeom prst="rect">
            <a:avLst/>
          </a:prstGeom>
        </p:spPr>
        <p:txBody>
          <a:bodyPr lIns="119800" tIns="119800" rIns="119800" bIns="119800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5775714" y="1064257"/>
            <a:ext cx="4486500" cy="5431200"/>
          </a:xfrm>
          <a:prstGeom prst="rect">
            <a:avLst/>
          </a:prstGeom>
        </p:spPr>
        <p:txBody>
          <a:bodyPr lIns="119800" tIns="119800" rIns="119800" bIns="119800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9906771" y="6854071"/>
            <a:ext cx="641400" cy="578400"/>
          </a:xfrm>
          <a:prstGeom prst="rect">
            <a:avLst/>
          </a:prstGeom>
        </p:spPr>
        <p:txBody>
          <a:bodyPr lIns="119800" tIns="119800" rIns="119800" bIns="1198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pPr lvl="0"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64468" y="6218167"/>
            <a:ext cx="7014300" cy="889200"/>
          </a:xfrm>
          <a:prstGeom prst="rect">
            <a:avLst/>
          </a:prstGeom>
        </p:spPr>
        <p:txBody>
          <a:bodyPr lIns="119800" tIns="119800" rIns="119800" bIns="119800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9906771" y="6854071"/>
            <a:ext cx="641400" cy="578400"/>
          </a:xfrm>
          <a:prstGeom prst="rect">
            <a:avLst/>
          </a:prstGeom>
        </p:spPr>
        <p:txBody>
          <a:bodyPr lIns="119800" tIns="119800" rIns="119800" bIns="1198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pPr lvl="0"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64468" y="654104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lIns="119800" tIns="119800" rIns="119800" bIns="119800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37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37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37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37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37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37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37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37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37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64468" y="1693926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lIns="119800" tIns="119800" rIns="119800" bIns="119800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9906771" y="6854071"/>
            <a:ext cx="641400" cy="578400"/>
          </a:xfrm>
          <a:prstGeom prst="rect">
            <a:avLst/>
          </a:prstGeom>
          <a:noFill/>
          <a:ln>
            <a:noFill/>
          </a:ln>
        </p:spPr>
        <p:txBody>
          <a:bodyPr lIns="119800" tIns="119800" rIns="119800" bIns="119800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ru" sz="1300">
                <a:solidFill>
                  <a:schemeClr val="dk2"/>
                </a:solidFill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ru" sz="13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fon_invest_01-0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10691813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Shape 54"/>
          <p:cNvSpPr txBox="1"/>
          <p:nvPr/>
        </p:nvSpPr>
        <p:spPr>
          <a:xfrm>
            <a:off x="1889522" y="1475581"/>
            <a:ext cx="6979200" cy="111209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ru" sz="4400" dirty="0">
                <a:solidFill>
                  <a:schemeClr val="tx1"/>
                </a:solidFill>
                <a:latin typeface="Century Gothic" pitchFamily="34" charset="0"/>
              </a:rPr>
              <a:t>Паспорт </a:t>
            </a:r>
            <a:r>
              <a:rPr lang="ru" sz="4400" dirty="0" smtClean="0">
                <a:solidFill>
                  <a:schemeClr val="tx1"/>
                </a:solidFill>
                <a:latin typeface="Century Gothic" pitchFamily="34" charset="0"/>
              </a:rPr>
              <a:t>проекта</a:t>
            </a:r>
            <a:endParaRPr lang="ru" sz="44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56" name="Shape 56"/>
          <p:cNvSpPr txBox="1"/>
          <p:nvPr/>
        </p:nvSpPr>
        <p:spPr>
          <a:xfrm>
            <a:off x="9465450" y="7128525"/>
            <a:ext cx="1234200" cy="40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dirty="0">
                <a:latin typeface="Century Gothic" pitchFamily="34" charset="0"/>
              </a:rPr>
              <a:t>Слайд №1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87677" y="2627709"/>
            <a:ext cx="7896714" cy="11288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u="sng" dirty="0" smtClean="0">
                <a:latin typeface="Century Gothic" pitchFamily="34" charset="0"/>
              </a:rPr>
              <a:t> «Формирование комфортной городской среды </a:t>
            </a:r>
            <a:br>
              <a:rPr lang="ru-RU" sz="2400" b="1" u="sng" dirty="0" smtClean="0">
                <a:latin typeface="Century Gothic" pitchFamily="34" charset="0"/>
              </a:rPr>
            </a:br>
            <a:r>
              <a:rPr lang="ru-RU" sz="2400" b="1" u="sng" dirty="0" smtClean="0">
                <a:latin typeface="Century Gothic" pitchFamily="34" charset="0"/>
              </a:rPr>
              <a:t> на территории Челябинской области» </a:t>
            </a:r>
            <a:endParaRPr lang="ru-RU" sz="2400" b="1" u="sng" dirty="0">
              <a:latin typeface="Century Gothic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29682" y="5724053"/>
            <a:ext cx="72218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600" b="1" i="1" u="sng" dirty="0" smtClean="0">
                <a:latin typeface="Century Gothic" pitchFamily="34" charset="0"/>
              </a:rPr>
              <a:t>Министр строительства и инфраструктуры Челябинской области</a:t>
            </a:r>
          </a:p>
          <a:p>
            <a:pPr algn="r"/>
            <a:r>
              <a:rPr lang="ru-RU" sz="1600" b="1" i="1" u="sng" dirty="0" smtClean="0">
                <a:latin typeface="Century Gothic" pitchFamily="34" charset="0"/>
              </a:rPr>
              <a:t>Тупикин Виктор Александрович</a:t>
            </a:r>
            <a:endParaRPr lang="ru-RU" sz="1600" b="1" i="1" u="sng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on_invest_01-05"/>
          <p:cNvPicPr>
            <a:picLocks noChangeAspect="1" noChangeArrowheads="1"/>
          </p:cNvPicPr>
          <p:nvPr/>
        </p:nvPicPr>
        <p:blipFill>
          <a:blip r:embed="rId3">
            <a:lum/>
          </a:blip>
          <a:srcRect/>
          <a:stretch>
            <a:fillRect/>
          </a:stretch>
        </p:blipFill>
        <p:spPr bwMode="auto">
          <a:xfrm>
            <a:off x="-1" y="0"/>
            <a:ext cx="10691813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" name="Shape 62"/>
          <p:cNvSpPr txBox="1"/>
          <p:nvPr/>
        </p:nvSpPr>
        <p:spPr>
          <a:xfrm>
            <a:off x="9465450" y="7128525"/>
            <a:ext cx="1234200" cy="40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dirty="0">
                <a:latin typeface="Century Gothic" pitchFamily="34" charset="0"/>
              </a:rPr>
              <a:t>Слайд №2</a:t>
            </a:r>
          </a:p>
        </p:txBody>
      </p:sp>
      <p:sp>
        <p:nvSpPr>
          <p:cNvPr id="63" name="Shape 63"/>
          <p:cNvSpPr txBox="1"/>
          <p:nvPr/>
        </p:nvSpPr>
        <p:spPr>
          <a:xfrm>
            <a:off x="1856400" y="304800"/>
            <a:ext cx="6979200" cy="76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457200" algn="ctr" rtl="0">
              <a:spcBef>
                <a:spcPts val="0"/>
              </a:spcBef>
              <a:buSzPct val="100000"/>
            </a:pPr>
            <a:r>
              <a:rPr lang="ru" sz="3200" u="sng" dirty="0" smtClean="0">
                <a:solidFill>
                  <a:schemeClr val="tx1"/>
                </a:solidFill>
                <a:latin typeface="Century Gothic" pitchFamily="34" charset="0"/>
                <a:cs typeface="Microsoft New Tai Lue" pitchFamily="34" charset="0"/>
              </a:rPr>
              <a:t>1.Основные </a:t>
            </a:r>
            <a:r>
              <a:rPr lang="ru" sz="3200" u="sng" dirty="0">
                <a:solidFill>
                  <a:schemeClr val="tx1"/>
                </a:solidFill>
                <a:latin typeface="Century Gothic" pitchFamily="34" charset="0"/>
                <a:cs typeface="Microsoft New Tai Lue" pitchFamily="34" charset="0"/>
              </a:rPr>
              <a:t>положения</a:t>
            </a:r>
          </a:p>
          <a:p>
            <a:pPr lvl="0" algn="ctr" rtl="0">
              <a:spcBef>
                <a:spcPts val="0"/>
              </a:spcBef>
              <a:buNone/>
            </a:pPr>
            <a:endParaRPr sz="3200" u="sng" dirty="0">
              <a:solidFill>
                <a:schemeClr val="tx1"/>
              </a:solidFill>
            </a:endParaRPr>
          </a:p>
        </p:txBody>
      </p:sp>
      <p:graphicFrame>
        <p:nvGraphicFramePr>
          <p:cNvPr id="64" name="Shape 64"/>
          <p:cNvGraphicFramePr/>
          <p:nvPr/>
        </p:nvGraphicFramePr>
        <p:xfrm>
          <a:off x="377354" y="1547589"/>
          <a:ext cx="10140350" cy="478513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876000"/>
                <a:gridCol w="6264350"/>
              </a:tblGrid>
              <a:tr h="381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ru" sz="1400" b="1" u="sng" dirty="0">
                          <a:latin typeface="Century Gothic" pitchFamily="34" charset="0"/>
                        </a:rPr>
                        <a:t>Наименование направления</a:t>
                      </a:r>
                    </a:p>
                  </a:txBody>
                  <a:tcPr marL="91425" marR="91425" marT="91425" marB="914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ru-RU" sz="1400" b="1" strike="noStrike" smtClean="0">
                          <a:latin typeface="Century Gothic" pitchFamily="34" charset="0"/>
                        </a:rPr>
                        <a:t>«ЖКХ и городская среда»</a:t>
                      </a:r>
                      <a:endParaRPr sz="1400" b="1" i="0" strike="noStrike" dirty="0">
                        <a:latin typeface="Century Gothic" pitchFamily="34" charset="0"/>
                      </a:endParaRPr>
                    </a:p>
                  </a:txBody>
                  <a:tcPr marL="91425" marR="91425" marT="91425" marB="91425" anchor="ctr">
                    <a:solidFill>
                      <a:schemeClr val="bg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ru" sz="1400" b="1" u="sng" dirty="0">
                          <a:latin typeface="Century Gothic" pitchFamily="34" charset="0"/>
                        </a:rPr>
                        <a:t>Краткое </a:t>
                      </a:r>
                      <a:r>
                        <a:rPr lang="ru" sz="1400" b="1" u="sng" dirty="0" smtClean="0">
                          <a:latin typeface="Century Gothic" pitchFamily="34" charset="0"/>
                        </a:rPr>
                        <a:t>наименование</a:t>
                      </a:r>
                      <a:r>
                        <a:rPr lang="ru" sz="1400" b="1" u="sng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ru" sz="1400" b="1" u="sng" dirty="0" smtClean="0">
                          <a:latin typeface="Century Gothic" pitchFamily="34" charset="0"/>
                        </a:rPr>
                        <a:t>проекта</a:t>
                      </a:r>
                      <a:endParaRPr lang="ru" sz="1400" b="1" u="sng" dirty="0">
                        <a:latin typeface="Century Gothic" pitchFamily="34" charset="0"/>
                      </a:endParaRPr>
                    </a:p>
                  </a:txBody>
                  <a:tcPr marL="91425" marR="91425" marT="91425" marB="914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ru-RU" sz="1400" b="0" strike="noStrike" dirty="0" smtClean="0">
                          <a:latin typeface="Century Gothic" pitchFamily="34" charset="0"/>
                        </a:rPr>
                        <a:t>Комфортная</a:t>
                      </a:r>
                      <a:r>
                        <a:rPr lang="ru-RU" sz="1400" b="0" strike="noStrike" baseline="0" dirty="0" smtClean="0">
                          <a:latin typeface="Century Gothic" pitchFamily="34" charset="0"/>
                        </a:rPr>
                        <a:t> городская среда</a:t>
                      </a:r>
                      <a:endParaRPr sz="1400" b="0" i="0" strike="noStrike" dirty="0">
                        <a:latin typeface="Century Gothic" pitchFamily="34" charset="0"/>
                      </a:endParaRPr>
                    </a:p>
                  </a:txBody>
                  <a:tcPr marL="91425" marR="91425" marT="91425" marB="91425" anchor="ctr">
                    <a:solidFill>
                      <a:schemeClr val="bg1"/>
                    </a:solidFill>
                  </a:tcPr>
                </a:tc>
              </a:tr>
              <a:tr h="5486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ru" sz="1400" b="1" u="sng" dirty="0">
                          <a:latin typeface="Century Gothic" pitchFamily="34" charset="0"/>
                        </a:rPr>
                        <a:t>Куратор проекта</a:t>
                      </a:r>
                    </a:p>
                  </a:txBody>
                  <a:tcPr marL="91425" marR="91425" marT="91425" marB="914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ru-RU" sz="1400" b="1" u="none" strike="noStrike" cap="none" dirty="0" smtClean="0">
                          <a:latin typeface="Century Gothic" pitchFamily="34" charset="0"/>
                          <a:sym typeface="Arial"/>
                        </a:rPr>
                        <a:t>Шаль С.В. </a:t>
                      </a:r>
                      <a:r>
                        <a:rPr lang="ru-RU" sz="1400" b="0" u="none" strike="noStrike" cap="none" dirty="0" smtClean="0">
                          <a:latin typeface="Century Gothic" pitchFamily="34" charset="0"/>
                          <a:sym typeface="Arial"/>
                        </a:rPr>
                        <a:t>– Заместитель Губернатора Челябинской области</a:t>
                      </a:r>
                      <a:endParaRPr sz="1400" b="0" i="0" strike="noStrike" dirty="0">
                        <a:latin typeface="Century Gothic" pitchFamily="34" charset="0"/>
                      </a:endParaRPr>
                    </a:p>
                  </a:txBody>
                  <a:tcPr marL="91425" marR="91425" marT="91425" marB="91425" anchor="ctr">
                    <a:solidFill>
                      <a:schemeClr val="bg1"/>
                    </a:solidFill>
                  </a:tcPr>
                </a:tc>
              </a:tr>
              <a:tr h="5486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ru" sz="1400" b="1" u="sng" dirty="0">
                          <a:latin typeface="Century Gothic" pitchFamily="34" charset="0"/>
                        </a:rPr>
                        <a:t>Заказчик</a:t>
                      </a:r>
                    </a:p>
                  </a:txBody>
                  <a:tcPr marL="91425" marR="91425" marT="91425" marB="914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ru-RU" sz="1400" b="1" u="none" strike="noStrike" cap="none" dirty="0" smtClean="0">
                          <a:latin typeface="Century Gothic" pitchFamily="34" charset="0"/>
                          <a:sym typeface="Arial"/>
                        </a:rPr>
                        <a:t>Мень М.А. </a:t>
                      </a:r>
                      <a:r>
                        <a:rPr lang="ru-RU" sz="1400" b="0" u="none" strike="noStrike" cap="none" dirty="0" smtClean="0">
                          <a:latin typeface="Century Gothic" pitchFamily="34" charset="0"/>
                          <a:sym typeface="Arial"/>
                        </a:rPr>
                        <a:t>– Министр строительства и жилищно-коммунального хозяйства Российской Федерации</a:t>
                      </a:r>
                      <a:endParaRPr sz="1400" b="0" i="0" strike="noStrike" dirty="0">
                        <a:latin typeface="Century Gothic" pitchFamily="34" charset="0"/>
                      </a:endParaRPr>
                    </a:p>
                  </a:txBody>
                  <a:tcPr marL="91425" marR="91425" marT="91425" marB="91425" anchor="ctr">
                    <a:solidFill>
                      <a:schemeClr val="bg1"/>
                    </a:solidFill>
                  </a:tcPr>
                </a:tc>
              </a:tr>
              <a:tr h="5486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ru" sz="1400" b="1" u="sng" dirty="0">
                          <a:latin typeface="Century Gothic" pitchFamily="34" charset="0"/>
                        </a:rPr>
                        <a:t>Руководитель проекта</a:t>
                      </a:r>
                    </a:p>
                  </a:txBody>
                  <a:tcPr marL="91425" marR="91425" marT="91425" marB="914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ru-RU" sz="1400" b="1" u="none" strike="noStrike" cap="none" dirty="0" smtClean="0">
                          <a:latin typeface="Century Gothic" pitchFamily="34" charset="0"/>
                          <a:sym typeface="Arial"/>
                        </a:rPr>
                        <a:t>Тупикин В.А. </a:t>
                      </a:r>
                      <a:r>
                        <a:rPr lang="ru-RU" sz="1400" b="0" u="none" strike="noStrike" cap="none" dirty="0" smtClean="0">
                          <a:latin typeface="Century Gothic" pitchFamily="34" charset="0"/>
                          <a:sym typeface="Arial"/>
                        </a:rPr>
                        <a:t>– Министр строительства и инфраструктуры Челябинской области</a:t>
                      </a:r>
                      <a:endParaRPr sz="1400" b="0" i="0" strike="noStrike" dirty="0">
                        <a:latin typeface="Century Gothic" pitchFamily="34" charset="0"/>
                      </a:endParaRPr>
                    </a:p>
                  </a:txBody>
                  <a:tcPr marL="91425" marR="91425" marT="91425" marB="91425" anchor="ctr">
                    <a:solidFill>
                      <a:schemeClr val="bg1"/>
                    </a:solidFill>
                  </a:tcPr>
                </a:tc>
              </a:tr>
              <a:tr h="5486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ru" sz="1400" b="1" u="sng" dirty="0">
                          <a:latin typeface="Century Gothic" pitchFamily="34" charset="0"/>
                        </a:rPr>
                        <a:t>Исполнители и соисполнители</a:t>
                      </a:r>
                    </a:p>
                  </a:txBody>
                  <a:tcPr marL="91425" marR="91425" marT="91425" marB="914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u="none" strike="noStrike" cap="non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entury Gothic" pitchFamily="34" charset="0"/>
                          <a:sym typeface="Arial"/>
                        </a:rPr>
                        <a:t>Министерство строительства и инфраструктуры Челябинской области </a:t>
                      </a:r>
                      <a:endParaRPr lang="ru-RU" sz="1400" b="0" strike="noStrike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entury Gothic" pitchFamily="34" charset="0"/>
                      </a:endParaRPr>
                    </a:p>
                    <a:p>
                      <a:r>
                        <a:rPr lang="ru-RU" sz="1400" b="0" u="none" strike="noStrike" cap="non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entury Gothic" pitchFamily="34" charset="0"/>
                          <a:sym typeface="Arial"/>
                        </a:rPr>
                        <a:t>Министерство финансов Челябинской области</a:t>
                      </a:r>
                      <a:endParaRPr lang="ru-RU" sz="1400" b="0" strike="noStrike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entury Gothic" pitchFamily="34" charset="0"/>
                      </a:endParaRPr>
                    </a:p>
                    <a:p>
                      <a:r>
                        <a:rPr lang="ru-RU" sz="1400" b="0" u="none" strike="noStrike" cap="non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entury Gothic" pitchFamily="34" charset="0"/>
                          <a:sym typeface="Arial"/>
                        </a:rPr>
                        <a:t>Министерство экономического развития Челябинской области</a:t>
                      </a:r>
                      <a:endParaRPr lang="ru-RU" sz="1400" b="0" strike="noStrike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entury Gothic" pitchFamily="34" charset="0"/>
                      </a:endParaRPr>
                    </a:p>
                    <a:p>
                      <a:r>
                        <a:rPr lang="ru-RU" sz="1400" b="0" u="none" strike="noStrike" cap="non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entury Gothic" pitchFamily="34" charset="0"/>
                          <a:sym typeface="Arial"/>
                        </a:rPr>
                        <a:t>Министерство информационных технологий и связи Челябинской области</a:t>
                      </a:r>
                      <a:br>
                        <a:rPr lang="ru-RU" sz="1400" b="0" u="none" strike="noStrike" cap="non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entury Gothic" pitchFamily="34" charset="0"/>
                          <a:sym typeface="Arial"/>
                        </a:rPr>
                      </a:br>
                      <a:r>
                        <a:rPr lang="ru-RU" sz="1400" b="0" u="none" strike="noStrike" cap="non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entury Gothic" pitchFamily="34" charset="0"/>
                          <a:sym typeface="Arial"/>
                        </a:rPr>
                        <a:t>Муниципальные образования Челябинской области</a:t>
                      </a:r>
                      <a:endParaRPr sz="1400" b="0" i="0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entury Gothic" pitchFamily="34" charset="0"/>
                      </a:endParaRPr>
                    </a:p>
                  </a:txBody>
                  <a:tcPr marL="91425" marR="91425" marT="91425" marB="91425" anchor="ctr">
                    <a:solidFill>
                      <a:schemeClr val="bg1"/>
                    </a:solidFill>
                  </a:tcPr>
                </a:tc>
              </a:tr>
              <a:tr h="5486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ru" sz="1400" b="1" u="sng" dirty="0">
                          <a:latin typeface="Century Gothic" pitchFamily="34" charset="0"/>
                        </a:rPr>
                        <a:t>Разработчик паспорта</a:t>
                      </a:r>
                    </a:p>
                  </a:txBody>
                  <a:tcPr marL="91425" marR="91425" marT="91425" marB="914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strike="noStrike" dirty="0" err="1">
                          <a:latin typeface="Century Gothic" pitchFamily="34" charset="0"/>
                        </a:rPr>
                        <a:t>Белавкин</a:t>
                      </a:r>
                      <a:r>
                        <a:rPr lang="ru-RU" sz="1400" b="1" strike="noStrike" dirty="0">
                          <a:latin typeface="Century Gothic" pitchFamily="34" charset="0"/>
                        </a:rPr>
                        <a:t> И.В. </a:t>
                      </a:r>
                      <a:r>
                        <a:rPr lang="ru-RU" sz="1400" b="0" strike="noStrike" dirty="0">
                          <a:latin typeface="Century Gothic" pitchFamily="34" charset="0"/>
                        </a:rPr>
                        <a:t>– заместитель Министра строительства и инфраструктуры Челябинской области </a:t>
                      </a:r>
                      <a:endParaRPr lang="ru-RU" sz="1400" b="0" i="0" strike="noStrike" dirty="0">
                        <a:latin typeface="Century Gothic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on_invest_01-05"/>
          <p:cNvPicPr>
            <a:picLocks noChangeAspect="1" noChangeArrowheads="1"/>
          </p:cNvPicPr>
          <p:nvPr/>
        </p:nvPicPr>
        <p:blipFill>
          <a:blip r:embed="rId3">
            <a:lum/>
          </a:blip>
          <a:srcRect/>
          <a:stretch>
            <a:fillRect/>
          </a:stretch>
        </p:blipFill>
        <p:spPr bwMode="auto">
          <a:xfrm>
            <a:off x="-1" y="0"/>
            <a:ext cx="10691813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" name="Shape 69"/>
          <p:cNvSpPr txBox="1"/>
          <p:nvPr/>
        </p:nvSpPr>
        <p:spPr>
          <a:xfrm>
            <a:off x="2681610" y="128209"/>
            <a:ext cx="5351100" cy="699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ru" sz="3200" u="sng" dirty="0">
                <a:solidFill>
                  <a:schemeClr val="tx1"/>
                </a:solidFill>
                <a:latin typeface="Century Gothic" pitchFamily="34" charset="0"/>
              </a:rPr>
              <a:t>2. Цель проекта</a:t>
            </a:r>
          </a:p>
        </p:txBody>
      </p:sp>
      <p:sp>
        <p:nvSpPr>
          <p:cNvPr id="70" name="Shape 70"/>
          <p:cNvSpPr txBox="1"/>
          <p:nvPr/>
        </p:nvSpPr>
        <p:spPr>
          <a:xfrm>
            <a:off x="9465450" y="7128525"/>
            <a:ext cx="1234200" cy="40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dirty="0">
                <a:latin typeface="Century Gothic" pitchFamily="34" charset="0"/>
              </a:rPr>
              <a:t>Слайд №3</a:t>
            </a:r>
          </a:p>
        </p:txBody>
      </p:sp>
      <p:graphicFrame>
        <p:nvGraphicFramePr>
          <p:cNvPr id="71" name="Shape 71"/>
          <p:cNvGraphicFramePr/>
          <p:nvPr/>
        </p:nvGraphicFramePr>
        <p:xfrm>
          <a:off x="233338" y="1506222"/>
          <a:ext cx="10297143" cy="5729999"/>
        </p:xfrm>
        <a:graphic>
          <a:graphicData uri="http://schemas.openxmlformats.org/drawingml/2006/table">
            <a:tbl>
              <a:tblPr firstRow="1">
                <a:tableStyleId>{616DA210-FB5B-4158-B5E0-FEB733F419BA}</a:tableStyleId>
              </a:tblPr>
              <a:tblGrid>
                <a:gridCol w="7776864"/>
                <a:gridCol w="792088"/>
                <a:gridCol w="864096"/>
                <a:gridCol w="864095"/>
              </a:tblGrid>
              <a:tr h="792088"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ru" sz="1000" dirty="0">
                          <a:latin typeface="Century Gothic" pitchFamily="34" charset="0"/>
                        </a:rPr>
                        <a:t>Показатель</a:t>
                      </a:r>
                    </a:p>
                  </a:txBody>
                  <a:tcPr marL="91425" marR="91425" marT="91425" marB="914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ru" sz="1000" dirty="0">
                          <a:latin typeface="Century Gothic" pitchFamily="34" charset="0"/>
                        </a:rPr>
                        <a:t>Базовое </a:t>
                      </a:r>
                      <a:r>
                        <a:rPr lang="ru" sz="1000" dirty="0" smtClean="0">
                          <a:latin typeface="Century Gothic" pitchFamily="34" charset="0"/>
                        </a:rPr>
                        <a:t>значение</a:t>
                      </a:r>
                      <a:endParaRPr lang="ru" sz="1000" dirty="0">
                        <a:latin typeface="Century Gothic" pitchFamily="34" charset="0"/>
                      </a:endParaRPr>
                    </a:p>
                  </a:txBody>
                  <a:tcPr marL="91425" marR="91425" marT="91425" marB="914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ru" sz="1000" dirty="0">
                          <a:latin typeface="Century Gothic" pitchFamily="34" charset="0"/>
                        </a:rPr>
                        <a:t>Целевое значение </a:t>
                      </a:r>
                      <a:r>
                        <a:rPr lang="ru" sz="1000" dirty="0" smtClean="0">
                          <a:latin typeface="Century Gothic" pitchFamily="34" charset="0"/>
                        </a:rPr>
                        <a:t>на 31.12.2017</a:t>
                      </a:r>
                      <a:endParaRPr lang="ru" sz="1000" dirty="0">
                        <a:latin typeface="Century Gothic" pitchFamily="34" charset="0"/>
                      </a:endParaRPr>
                    </a:p>
                  </a:txBody>
                  <a:tcPr marL="91425" marR="91425" marT="91425" marB="914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ru" sz="1000" dirty="0">
                          <a:latin typeface="Century Gothic" pitchFamily="34" charset="0"/>
                        </a:rPr>
                        <a:t>Целевое значение </a:t>
                      </a:r>
                    </a:p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ru" sz="1000" dirty="0">
                          <a:latin typeface="Century Gothic" pitchFamily="34" charset="0"/>
                        </a:rPr>
                        <a:t>(завершение проекта)</a:t>
                      </a:r>
                    </a:p>
                  </a:txBody>
                  <a:tcPr marL="91425" marR="91425" marT="91425" marB="91425" anchor="ctr">
                    <a:solidFill>
                      <a:schemeClr val="bg1"/>
                    </a:solidFill>
                  </a:tcPr>
                </a:tc>
              </a:tr>
              <a:tr h="422287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ru-RU" sz="1400" b="0" i="0" u="none" strike="noStrike" cap="none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  <a:sym typeface="Arial"/>
                        </a:rPr>
                        <a:t>Утверждение государственной программы Челябинской области формирования современной городской среды на 2017 год, штук</a:t>
                      </a:r>
                      <a:endParaRPr sz="1400" dirty="0">
                        <a:latin typeface="Century Gothic" pitchFamily="34" charset="0"/>
                      </a:endParaRPr>
                    </a:p>
                  </a:txBody>
                  <a:tcPr marL="91425" marR="91425" marT="91425" marB="914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latin typeface="Century Gothic" pitchFamily="34" charset="0"/>
                          <a:ea typeface="+mn-ea"/>
                          <a:cs typeface="+mn-cs"/>
                        </a:rPr>
                        <a:t>1</a:t>
                      </a:r>
                      <a:endParaRPr lang="ru-RU" sz="14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latin typeface="Century Gothic" pitchFamily="34" charset="0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ru-RU" sz="1400" dirty="0" smtClean="0">
                          <a:latin typeface="Century Gothic" pitchFamily="34" charset="0"/>
                        </a:rPr>
                        <a:t>-</a:t>
                      </a:r>
                      <a:endParaRPr sz="1400" dirty="0">
                        <a:latin typeface="Century Gothic" pitchFamily="34" charset="0"/>
                      </a:endParaRPr>
                    </a:p>
                  </a:txBody>
                  <a:tcPr marL="91425" marR="91425" marT="91425" marB="91425" anchor="ctr">
                    <a:solidFill>
                      <a:schemeClr val="bg1"/>
                    </a:solidFill>
                  </a:tcPr>
                </a:tc>
              </a:tr>
              <a:tr h="741452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ru-RU" sz="1400" b="0" i="0" u="none" strike="noStrike" cap="none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  <a:sym typeface="Arial"/>
                        </a:rPr>
                        <a:t>Утверждение государственной программы Челябинской</a:t>
                      </a:r>
                      <a:r>
                        <a:rPr lang="ru-RU" sz="1400" b="0" i="0" u="none" strike="noStrike" cap="none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  <a:sym typeface="Arial"/>
                        </a:rPr>
                        <a:t> области </a:t>
                      </a:r>
                      <a:r>
                        <a:rPr lang="ru-RU" sz="1400" b="0" i="0" u="none" strike="noStrike" cap="none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  <a:sym typeface="Arial"/>
                        </a:rPr>
                        <a:t>формирования современной городской среды на 2018–2022 годы, штук</a:t>
                      </a:r>
                      <a:endParaRPr sz="1400" dirty="0">
                        <a:latin typeface="Century Gothic" pitchFamily="34" charset="0"/>
                      </a:endParaRPr>
                    </a:p>
                  </a:txBody>
                  <a:tcPr marL="91425" marR="91425" marT="91425" marB="914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latin typeface="Century Gothic" pitchFamily="34" charset="0"/>
                          <a:ea typeface="+mn-ea"/>
                          <a:cs typeface="+mn-cs"/>
                        </a:rPr>
                        <a:t>1</a:t>
                      </a:r>
                      <a:endParaRPr lang="ru-RU" sz="14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latin typeface="Century Gothic" pitchFamily="34" charset="0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ru-RU" sz="1400" dirty="0" smtClean="0">
                          <a:latin typeface="Century Gothic" pitchFamily="34" charset="0"/>
                        </a:rPr>
                        <a:t>-</a:t>
                      </a:r>
                      <a:endParaRPr sz="1400" dirty="0">
                        <a:latin typeface="Century Gothic" pitchFamily="34" charset="0"/>
                      </a:endParaRPr>
                    </a:p>
                  </a:txBody>
                  <a:tcPr marL="91425" marR="91425" marT="91425" marB="91425" anchor="ctr">
                    <a:solidFill>
                      <a:schemeClr val="bg1"/>
                    </a:solidFill>
                  </a:tcPr>
                </a:tc>
              </a:tr>
              <a:tr h="782618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ru-RU" sz="1400" b="0" i="0" u="none" strike="noStrike" cap="none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  <a:sym typeface="Arial"/>
                        </a:rPr>
                        <a:t>Утверждение</a:t>
                      </a:r>
                      <a:r>
                        <a:rPr lang="ru-RU" sz="1400" b="0" i="0" u="none" strike="noStrike" cap="none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ru-RU" sz="1400" b="0" i="0" u="none" strike="noStrike" cap="none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  <a:sym typeface="Arial"/>
                        </a:rPr>
                        <a:t>органами местного самоуправления поселений</a:t>
                      </a:r>
                      <a:r>
                        <a:rPr lang="ru-RU" sz="1400" b="0" i="0" u="none" strike="noStrike" cap="none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ru-RU" sz="1400" b="0" i="0" u="none" strike="noStrike" cap="none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  <a:sym typeface="Arial"/>
                        </a:rPr>
                        <a:t>муниципальных программ формирования современной городской среды на 2018‑2022 годы, штук</a:t>
                      </a:r>
                      <a:endParaRPr sz="1400" dirty="0">
                        <a:latin typeface="Century Gothic" pitchFamily="34" charset="0"/>
                      </a:endParaRPr>
                    </a:p>
                  </a:txBody>
                  <a:tcPr marL="91425" marR="91425" marT="91425" marB="914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latin typeface="Century Gothic" pitchFamily="34" charset="0"/>
                          <a:ea typeface="+mn-ea"/>
                          <a:cs typeface="+mn-cs"/>
                        </a:rPr>
                        <a:t>1</a:t>
                      </a:r>
                      <a:endParaRPr lang="ru-RU" sz="14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latin typeface="Century Gothic" pitchFamily="34" charset="0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ru-RU" sz="1400" dirty="0" smtClean="0">
                          <a:latin typeface="Century Gothic" pitchFamily="34" charset="0"/>
                        </a:rPr>
                        <a:t>-</a:t>
                      </a:r>
                      <a:endParaRPr sz="1400" dirty="0">
                        <a:latin typeface="Century Gothic" pitchFamily="34" charset="0"/>
                      </a:endParaRPr>
                    </a:p>
                  </a:txBody>
                  <a:tcPr marL="91425" marR="91425" marT="91425" marB="91425" anchor="ctr">
                    <a:solidFill>
                      <a:schemeClr val="bg1"/>
                    </a:solidFill>
                  </a:tcPr>
                </a:tc>
              </a:tr>
              <a:tr h="52674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ru-RU" sz="1400" b="0" i="0" u="none" strike="noStrike" cap="none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  <a:sym typeface="Arial"/>
                        </a:rPr>
                        <a:t>Утверждение органами местного самоуправления поселений</a:t>
                      </a:r>
                      <a:r>
                        <a:rPr lang="ru-RU" sz="1400" b="0" i="0" u="none" strike="noStrike" cap="none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ru-RU" sz="1400" b="0" i="0" u="none" strike="noStrike" cap="none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  <a:sym typeface="Arial"/>
                        </a:rPr>
                        <a:t>правил благоустройства (с учетом общественных обсуждений), штук</a:t>
                      </a:r>
                      <a:endParaRPr sz="1400" dirty="0">
                        <a:latin typeface="Century Gothic" pitchFamily="34" charset="0"/>
                      </a:endParaRPr>
                    </a:p>
                  </a:txBody>
                  <a:tcPr marL="91425" marR="91425" marT="91425" marB="914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latin typeface="Century Gothic" pitchFamily="34" charset="0"/>
                          <a:ea typeface="+mn-ea"/>
                          <a:cs typeface="+mn-cs"/>
                        </a:rPr>
                        <a:t>1</a:t>
                      </a:r>
                      <a:endParaRPr lang="ru-RU" sz="14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ru-RU" sz="1400" dirty="0" smtClean="0">
                          <a:latin typeface="Century Gothic" pitchFamily="34" charset="0"/>
                        </a:rPr>
                        <a:t>-</a:t>
                      </a:r>
                      <a:endParaRPr sz="1400" dirty="0">
                        <a:latin typeface="Century Gothic" pitchFamily="34" charset="0"/>
                      </a:endParaRPr>
                    </a:p>
                  </a:txBody>
                  <a:tcPr marL="91425" marR="91425" marT="91425" marB="91425" anchor="ctr">
                    <a:solidFill>
                      <a:schemeClr val="bg1"/>
                    </a:solidFill>
                  </a:tcPr>
                </a:tc>
              </a:tr>
              <a:tr h="822799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ru-RU" sz="1400" b="0" i="0" u="none" strike="noStrike" cap="none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  <a:sym typeface="Arial"/>
                        </a:rPr>
                        <a:t>Принятие (изменение) закона Челябинской области об ответственности за нарушение муниципальных правил благоустройства</a:t>
                      </a:r>
                      <a:endParaRPr sz="1400" dirty="0">
                        <a:latin typeface="Century Gothic" pitchFamily="34" charset="0"/>
                      </a:endParaRPr>
                    </a:p>
                  </a:txBody>
                  <a:tcPr marL="91425" marR="91425" marT="91425" marB="914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latin typeface="Century Gothic" pitchFamily="34" charset="0"/>
                          <a:ea typeface="+mn-ea"/>
                          <a:cs typeface="+mn-cs"/>
                        </a:rPr>
                        <a:t>1</a:t>
                      </a:r>
                      <a:endParaRPr lang="ru-RU" sz="14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ru-RU" sz="1400" dirty="0" smtClean="0">
                          <a:latin typeface="Century Gothic" pitchFamily="34" charset="0"/>
                        </a:rPr>
                        <a:t>-</a:t>
                      </a:r>
                      <a:endParaRPr sz="1400" dirty="0">
                        <a:latin typeface="Century Gothic" pitchFamily="34" charset="0"/>
                      </a:endParaRPr>
                    </a:p>
                  </a:txBody>
                  <a:tcPr marL="91425" marR="91425" marT="91425" marB="91425" anchor="ctr">
                    <a:solidFill>
                      <a:schemeClr val="bg1"/>
                    </a:solidFill>
                  </a:tcPr>
                </a:tc>
              </a:tr>
              <a:tr h="583392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ru-RU" sz="1400" b="0" i="0" u="none" strike="noStrike" cap="none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  <a:sym typeface="Arial"/>
                        </a:rPr>
                        <a:t>Представление в Минстрой России на конкурс не менее двух реализованных в 2017 году лучших проектов по благоустройству общественных территорий, единица</a:t>
                      </a:r>
                      <a:endParaRPr sz="1400" dirty="0">
                        <a:latin typeface="Century Gothic" pitchFamily="34" charset="0"/>
                      </a:endParaRPr>
                    </a:p>
                  </a:txBody>
                  <a:tcPr marL="91425" marR="91425" marT="91425" marB="914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latin typeface="Century Gothic" pitchFamily="34" charset="0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latin typeface="Century Gothic" pitchFamily="34" charset="0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ru-RU" sz="1400" dirty="0" smtClean="0">
                          <a:latin typeface="Century Gothic" pitchFamily="34" charset="0"/>
                        </a:rPr>
                        <a:t>-</a:t>
                      </a:r>
                      <a:endParaRPr sz="1400" dirty="0">
                        <a:latin typeface="Century Gothic" pitchFamily="34" charset="0"/>
                      </a:endParaRPr>
                    </a:p>
                  </a:txBody>
                  <a:tcPr marL="91425" marR="91425" marT="91425" marB="91425" anchor="ctr">
                    <a:solidFill>
                      <a:schemeClr val="bg1"/>
                    </a:solidFill>
                  </a:tcPr>
                </a:tc>
              </a:tr>
              <a:tr h="583392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ru-RU" sz="1400" b="0" i="0" u="none" strike="noStrike" cap="none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  <a:sym typeface="Arial"/>
                        </a:rPr>
                        <a:t>Принятие нормативного правового акта высшего должностного лица субъекта Российской Федерации</a:t>
                      </a:r>
                      <a:r>
                        <a:rPr lang="ru-RU" sz="1400" b="0" i="0" u="none" strike="noStrike" cap="none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ru-RU" sz="1400" b="0" i="0" u="none" strike="noStrike" cap="none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  <a:sym typeface="Arial"/>
                        </a:rPr>
                        <a:t>о создании межведомственной комиссии, единица</a:t>
                      </a:r>
                      <a:endParaRPr sz="1400" dirty="0">
                        <a:latin typeface="Century Gothic" pitchFamily="34" charset="0"/>
                      </a:endParaRPr>
                    </a:p>
                  </a:txBody>
                  <a:tcPr marL="91425" marR="91425" marT="91425" marB="914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latin typeface="Century Gothic" pitchFamily="34" charset="0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latin typeface="Century Gothic" pitchFamily="34" charset="0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ru-RU" sz="1400" dirty="0" smtClean="0">
                          <a:latin typeface="Century Gothic" pitchFamily="34" charset="0"/>
                        </a:rPr>
                        <a:t>-</a:t>
                      </a:r>
                      <a:endParaRPr sz="1400" dirty="0">
                        <a:latin typeface="Century Gothic" pitchFamily="34" charset="0"/>
                      </a:endParaRPr>
                    </a:p>
                  </a:txBody>
                  <a:tcPr marL="91425" marR="91425" marT="91425" marB="91425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313458" y="899517"/>
            <a:ext cx="90730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 smtClean="0">
                <a:latin typeface="Century Gothic" pitchFamily="34" charset="0"/>
              </a:rPr>
              <a:t>Повышение уровня благоустройства населенных пунктов Челябинской области </a:t>
            </a:r>
            <a:endParaRPr lang="ru-RU" sz="1600" b="1" u="sng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on_invest_01-05"/>
          <p:cNvPicPr>
            <a:picLocks noChangeAspect="1" noChangeArrowheads="1"/>
          </p:cNvPicPr>
          <p:nvPr/>
        </p:nvPicPr>
        <p:blipFill>
          <a:blip r:embed="rId3">
            <a:lum/>
          </a:blip>
          <a:srcRect/>
          <a:stretch>
            <a:fillRect/>
          </a:stretch>
        </p:blipFill>
        <p:spPr bwMode="auto">
          <a:xfrm>
            <a:off x="-1" y="0"/>
            <a:ext cx="10691813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6" name="Shape 76"/>
          <p:cNvSpPr txBox="1"/>
          <p:nvPr/>
        </p:nvSpPr>
        <p:spPr>
          <a:xfrm>
            <a:off x="1792950" y="300300"/>
            <a:ext cx="7106100" cy="699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ru" sz="3200" u="sng" dirty="0">
                <a:solidFill>
                  <a:schemeClr val="tx1"/>
                </a:solidFill>
                <a:latin typeface="Century Gothic" pitchFamily="34" charset="0"/>
              </a:rPr>
              <a:t>3. Результаты проекта</a:t>
            </a:r>
          </a:p>
        </p:txBody>
      </p:sp>
      <p:sp>
        <p:nvSpPr>
          <p:cNvPr id="77" name="Shape 77"/>
          <p:cNvSpPr txBox="1"/>
          <p:nvPr/>
        </p:nvSpPr>
        <p:spPr>
          <a:xfrm>
            <a:off x="9465450" y="7128525"/>
            <a:ext cx="1234200" cy="40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dirty="0">
                <a:latin typeface="Century Gothic" pitchFamily="34" charset="0"/>
              </a:rPr>
              <a:t>Слайд </a:t>
            </a:r>
            <a:r>
              <a:rPr lang="ru" dirty="0" smtClean="0">
                <a:latin typeface="Century Gothic" pitchFamily="34" charset="0"/>
              </a:rPr>
              <a:t>№4</a:t>
            </a:r>
            <a:endParaRPr lang="ru" dirty="0">
              <a:latin typeface="Century Gothic" pitchFamily="34" charset="0"/>
            </a:endParaRPr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78" name="Shape 78"/>
          <p:cNvSpPr txBox="1"/>
          <p:nvPr/>
        </p:nvSpPr>
        <p:spPr>
          <a:xfrm>
            <a:off x="161330" y="1475581"/>
            <a:ext cx="10351800" cy="582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/>
            <a:r>
              <a:rPr lang="ru" dirty="0" smtClean="0"/>
              <a:t/>
            </a:r>
            <a:br>
              <a:rPr lang="ru" dirty="0" smtClean="0"/>
            </a:br>
            <a:endParaRPr lang="ru" dirty="0" smtClean="0"/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7" name="TextBox 6"/>
          <p:cNvSpPr txBox="1"/>
          <p:nvPr/>
        </p:nvSpPr>
        <p:spPr>
          <a:xfrm>
            <a:off x="2033538" y="6444133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673498" y="1619597"/>
            <a:ext cx="72008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lvl="0" indent="-342900" algn="ctr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ru-RU" sz="1600" b="1" dirty="0" smtClean="0">
                <a:latin typeface="Century Gothic" pitchFamily="34" charset="0"/>
              </a:rPr>
              <a:t>Создание наиболее благоприятных и комфортных условий жизнедеятельности населения Челябинской области</a:t>
            </a:r>
          </a:p>
          <a:p>
            <a:pPr marL="342900" lvl="0" indent="-34290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entury Gothic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2. Принятие муниципальными образованиями (актуализация действующих) новых современных правил благоустройства.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3. Представление в Минстрой России на конкурс не менее двух реализованных в 2017 году лучших проектов по благоустройству общественных территорий.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4. Внесение изменений в Закон Челябинской области от 2.06.2010 г. №584-ЗО «Об административных правонарушениях в Челябинской области» в части ответственности для лиц, не обеспечивших благоустройство, принадлежащих им объектов в соответствии требованиями правил благоустройства муниципальных образований.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on_invest_01-05"/>
          <p:cNvPicPr>
            <a:picLocks noChangeAspect="1" noChangeArrowheads="1"/>
          </p:cNvPicPr>
          <p:nvPr/>
        </p:nvPicPr>
        <p:blipFill>
          <a:blip r:embed="rId3">
            <a:lum/>
          </a:blip>
          <a:srcRect/>
          <a:stretch>
            <a:fillRect/>
          </a:stretch>
        </p:blipFill>
        <p:spPr bwMode="auto">
          <a:xfrm>
            <a:off x="-1" y="0"/>
            <a:ext cx="10691813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3" name="Shape 83"/>
          <p:cNvSpPr txBox="1"/>
          <p:nvPr/>
        </p:nvSpPr>
        <p:spPr>
          <a:xfrm>
            <a:off x="1817514" y="251445"/>
            <a:ext cx="7106100" cy="699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ru" sz="3200" u="sng" dirty="0">
                <a:solidFill>
                  <a:schemeClr val="tx1"/>
                </a:solidFill>
                <a:latin typeface="Century Gothic" pitchFamily="34" charset="0"/>
              </a:rPr>
              <a:t>4. Бюджет проекта </a:t>
            </a:r>
          </a:p>
        </p:txBody>
      </p:sp>
      <p:sp>
        <p:nvSpPr>
          <p:cNvPr id="84" name="Shape 84"/>
          <p:cNvSpPr txBox="1"/>
          <p:nvPr/>
        </p:nvSpPr>
        <p:spPr>
          <a:xfrm>
            <a:off x="9465450" y="7128525"/>
            <a:ext cx="1234200" cy="40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dirty="0">
                <a:latin typeface="Century Gothic" pitchFamily="34" charset="0"/>
              </a:rPr>
              <a:t>Слайд </a:t>
            </a:r>
            <a:r>
              <a:rPr lang="ru" dirty="0" smtClean="0">
                <a:latin typeface="Century Gothic" pitchFamily="34" charset="0"/>
              </a:rPr>
              <a:t>№5</a:t>
            </a:r>
            <a:endParaRPr lang="ru" dirty="0">
              <a:latin typeface="Century Gothic" pitchFamily="34" charset="0"/>
            </a:endParaRPr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graphicFrame>
        <p:nvGraphicFramePr>
          <p:cNvPr id="85" name="Shape 85"/>
          <p:cNvGraphicFramePr/>
          <p:nvPr/>
        </p:nvGraphicFramePr>
        <p:xfrm>
          <a:off x="593378" y="1763613"/>
          <a:ext cx="9363378" cy="3200190"/>
        </p:xfrm>
        <a:graphic>
          <a:graphicData uri="http://schemas.openxmlformats.org/drawingml/2006/table">
            <a:tbl>
              <a:tblPr lastRow="1">
                <a:tableStyleId>{616DA210-FB5B-4158-B5E0-FEB733F419BA}</a:tableStyleId>
              </a:tblPr>
              <a:tblGrid>
                <a:gridCol w="2754197"/>
                <a:gridCol w="4079401"/>
                <a:gridCol w="2529780"/>
              </a:tblGrid>
              <a:tr h="396200">
                <a:tc rowSpan="2" gridSpan="2"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ru" sz="1800" dirty="0">
                          <a:latin typeface="Century Gothic" pitchFamily="34" charset="0"/>
                        </a:rPr>
                        <a:t>Источники финансирования</a:t>
                      </a:r>
                      <a:endParaRPr lang="ru" sz="1800" b="1" dirty="0">
                        <a:latin typeface="Century Gothic" pitchFamily="34" charset="0"/>
                      </a:endParaRPr>
                    </a:p>
                  </a:txBody>
                  <a:tcPr marL="91425" marR="91425" marT="91425" marB="91425" anchor="ctr"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ru" sz="1800" dirty="0">
                          <a:latin typeface="Century Gothic" pitchFamily="34" charset="0"/>
                        </a:rPr>
                        <a:t>Год реализации</a:t>
                      </a:r>
                      <a:endParaRPr lang="ru" sz="1800" b="1" dirty="0">
                        <a:latin typeface="Century Gothic" pitchFamily="34" charset="0"/>
                      </a:endParaRPr>
                    </a:p>
                  </a:txBody>
                  <a:tcPr marL="91425" marR="91425" marT="91425" marB="91425" anchor="ctr">
                    <a:solidFill>
                      <a:schemeClr val="bg1"/>
                    </a:solidFill>
                  </a:tcPr>
                </a:tc>
              </a:tr>
              <a:tr h="396200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ru" sz="1800">
                          <a:latin typeface="Century Gothic" pitchFamily="34" charset="0"/>
                        </a:rPr>
                        <a:t>2017</a:t>
                      </a:r>
                    </a:p>
                  </a:txBody>
                  <a:tcPr marL="91425" marR="91425" marT="91425" marB="91425" anchor="ctr">
                    <a:solidFill>
                      <a:schemeClr val="bg1"/>
                    </a:solidFill>
                  </a:tcPr>
                </a:tc>
              </a:tr>
              <a:tr h="396200">
                <a:tc rowSpan="3"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ru" sz="1800" dirty="0">
                          <a:latin typeface="Century Gothic" pitchFamily="34" charset="0"/>
                        </a:rPr>
                        <a:t>Бюджетные источники</a:t>
                      </a:r>
                      <a:endParaRPr lang="ru" sz="1800" b="1" dirty="0">
                        <a:latin typeface="Century Gothic" pitchFamily="34" charset="0"/>
                      </a:endParaRPr>
                    </a:p>
                  </a:txBody>
                  <a:tcPr marL="91425" marR="91425" marT="91425" marB="914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ru" sz="1800" dirty="0">
                          <a:latin typeface="Century Gothic" pitchFamily="34" charset="0"/>
                        </a:rPr>
                        <a:t>Федеральный бюджет</a:t>
                      </a:r>
                      <a:endParaRPr lang="ru" sz="1800" b="1" dirty="0">
                        <a:latin typeface="Century Gothic" pitchFamily="34" charset="0"/>
                      </a:endParaRPr>
                    </a:p>
                  </a:txBody>
                  <a:tcPr marL="91425" marR="91425" marT="91425" marB="914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ru-RU" sz="1600" u="none" strike="noStrike" cap="none" dirty="0" smtClean="0">
                          <a:latin typeface="Century Gothic" pitchFamily="34" charset="0"/>
                          <a:sym typeface="Arial"/>
                        </a:rPr>
                        <a:t>833 082,132</a:t>
                      </a:r>
                      <a:endParaRPr sz="1600" b="1" dirty="0">
                        <a:latin typeface="Century Gothic" pitchFamily="34" charset="0"/>
                      </a:endParaRPr>
                    </a:p>
                  </a:txBody>
                  <a:tcPr marL="91425" marR="91425" marT="91425" marB="91425" anchor="ctr">
                    <a:solidFill>
                      <a:schemeClr val="bg1"/>
                    </a:solidFill>
                  </a:tcPr>
                </a:tc>
              </a:tr>
              <a:tr h="3962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ru" sz="1800" dirty="0">
                          <a:latin typeface="Century Gothic" pitchFamily="34" charset="0"/>
                        </a:rPr>
                        <a:t>Областной бюджет</a:t>
                      </a:r>
                      <a:endParaRPr lang="ru" sz="1800" b="1" dirty="0">
                        <a:latin typeface="Century Gothic" pitchFamily="34" charset="0"/>
                      </a:endParaRPr>
                    </a:p>
                  </a:txBody>
                  <a:tcPr marL="91425" marR="91425" marT="91425" marB="914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ru-RU" sz="1600" u="none" strike="noStrike" cap="none" dirty="0" smtClean="0">
                          <a:latin typeface="Century Gothic" pitchFamily="34" charset="0"/>
                          <a:sym typeface="Arial"/>
                        </a:rPr>
                        <a:t>357 035,199</a:t>
                      </a:r>
                      <a:endParaRPr sz="1600" b="1" dirty="0">
                        <a:latin typeface="Century Gothic" pitchFamily="34" charset="0"/>
                      </a:endParaRPr>
                    </a:p>
                  </a:txBody>
                  <a:tcPr marL="91425" marR="91425" marT="91425" marB="91425" anchor="ctr">
                    <a:solidFill>
                      <a:schemeClr val="bg1"/>
                    </a:solidFill>
                  </a:tcPr>
                </a:tc>
              </a:tr>
              <a:tr h="3962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ru" sz="1800" dirty="0">
                          <a:latin typeface="Century Gothic" pitchFamily="34" charset="0"/>
                        </a:rPr>
                        <a:t>Местный бюджет</a:t>
                      </a:r>
                      <a:endParaRPr lang="ru" sz="1800" b="1" dirty="0">
                        <a:latin typeface="Century Gothic" pitchFamily="34" charset="0"/>
                      </a:endParaRPr>
                    </a:p>
                  </a:txBody>
                  <a:tcPr marL="91425" marR="91425" marT="91425" marB="914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ru-RU" sz="1600" dirty="0" smtClean="0">
                          <a:latin typeface="Century Gothic" pitchFamily="34" charset="0"/>
                        </a:rPr>
                        <a:t>-</a:t>
                      </a:r>
                      <a:endParaRPr sz="1600" b="0" dirty="0">
                        <a:latin typeface="Century Gothic" pitchFamily="34" charset="0"/>
                      </a:endParaRPr>
                    </a:p>
                  </a:txBody>
                  <a:tcPr marL="91425" marR="91425" marT="91425" marB="91425" anchor="ctr">
                    <a:solidFill>
                      <a:schemeClr val="bg1"/>
                    </a:solidFill>
                  </a:tcPr>
                </a:tc>
              </a:tr>
              <a:tr h="396200">
                <a:tc gridSpan="2"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ru" sz="1800" dirty="0">
                          <a:latin typeface="Century Gothic" pitchFamily="34" charset="0"/>
                        </a:rPr>
                        <a:t>Внебюджетные источники</a:t>
                      </a:r>
                      <a:endParaRPr lang="ru" sz="1800" b="1" dirty="0">
                        <a:latin typeface="Century Gothic" pitchFamily="34" charset="0"/>
                      </a:endParaRPr>
                    </a:p>
                  </a:txBody>
                  <a:tcPr marL="91425" marR="91425" marT="91425" marB="91425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ru-RU" sz="1600" dirty="0" smtClean="0">
                          <a:latin typeface="Century Gothic" pitchFamily="34" charset="0"/>
                        </a:rPr>
                        <a:t>-</a:t>
                      </a:r>
                      <a:endParaRPr sz="1600" b="0" dirty="0">
                        <a:latin typeface="Century Gothic" pitchFamily="34" charset="0"/>
                      </a:endParaRPr>
                    </a:p>
                  </a:txBody>
                  <a:tcPr marL="91425" marR="91425" marT="91425" marB="91425" anchor="ctr">
                    <a:solidFill>
                      <a:schemeClr val="bg1"/>
                    </a:solidFill>
                  </a:tcPr>
                </a:tc>
              </a:tr>
              <a:tr h="396200">
                <a:tc gridSpan="2"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ru" sz="1800">
                          <a:latin typeface="Century Gothic" pitchFamily="34" charset="0"/>
                        </a:rPr>
                        <a:t>Итого</a:t>
                      </a:r>
                      <a:endParaRPr lang="ru" sz="1800" b="1">
                        <a:latin typeface="Century Gothic" pitchFamily="34" charset="0"/>
                      </a:endParaRPr>
                    </a:p>
                  </a:txBody>
                  <a:tcPr marL="91425" marR="91425" marT="91425" marB="91425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ru-RU" sz="1600" u="none" strike="noStrike" cap="none" dirty="0" smtClean="0">
                          <a:latin typeface="Century Gothic" pitchFamily="34" charset="0"/>
                          <a:sym typeface="Arial"/>
                        </a:rPr>
                        <a:t>1 190 117,331</a:t>
                      </a:r>
                      <a:endParaRPr sz="1600" b="1" dirty="0">
                        <a:latin typeface="Century Gothic" pitchFamily="34" charset="0"/>
                      </a:endParaRPr>
                    </a:p>
                  </a:txBody>
                  <a:tcPr marL="91425" marR="91425" marT="91425" marB="91425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on_invest_01-05"/>
          <p:cNvPicPr>
            <a:picLocks noChangeAspect="1" noChangeArrowheads="1"/>
          </p:cNvPicPr>
          <p:nvPr/>
        </p:nvPicPr>
        <p:blipFill>
          <a:blip r:embed="rId3">
            <a:lum/>
          </a:blip>
          <a:srcRect/>
          <a:stretch>
            <a:fillRect/>
          </a:stretch>
        </p:blipFill>
        <p:spPr bwMode="auto">
          <a:xfrm>
            <a:off x="-1" y="0"/>
            <a:ext cx="10691813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" name="Shape 90"/>
          <p:cNvSpPr txBox="1"/>
          <p:nvPr/>
        </p:nvSpPr>
        <p:spPr>
          <a:xfrm>
            <a:off x="377354" y="107429"/>
            <a:ext cx="9929400" cy="699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ru" sz="3200" u="sng" dirty="0">
                <a:solidFill>
                  <a:schemeClr val="tx1"/>
                </a:solidFill>
                <a:latin typeface="Century Gothic" pitchFamily="34" charset="0"/>
              </a:rPr>
              <a:t>5. Ключевые риски проекта</a:t>
            </a:r>
          </a:p>
        </p:txBody>
      </p:sp>
      <p:sp>
        <p:nvSpPr>
          <p:cNvPr id="91" name="Shape 91"/>
          <p:cNvSpPr txBox="1"/>
          <p:nvPr/>
        </p:nvSpPr>
        <p:spPr>
          <a:xfrm>
            <a:off x="9465450" y="7128525"/>
            <a:ext cx="1234200" cy="40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dirty="0">
                <a:latin typeface="Century Gothic" pitchFamily="34" charset="0"/>
              </a:rPr>
              <a:t>Слайд </a:t>
            </a:r>
            <a:r>
              <a:rPr lang="ru" dirty="0" smtClean="0">
                <a:latin typeface="Century Gothic" pitchFamily="34" charset="0"/>
              </a:rPr>
              <a:t>№6</a:t>
            </a:r>
            <a:endParaRPr lang="ru" dirty="0">
              <a:latin typeface="Century Gothic" pitchFamily="34" charset="0"/>
            </a:endParaRPr>
          </a:p>
        </p:txBody>
      </p:sp>
      <p:graphicFrame>
        <p:nvGraphicFramePr>
          <p:cNvPr id="92" name="Shape 92"/>
          <p:cNvGraphicFramePr/>
          <p:nvPr/>
        </p:nvGraphicFramePr>
        <p:xfrm>
          <a:off x="377354" y="1384181"/>
          <a:ext cx="10153127" cy="5852040"/>
        </p:xfrm>
        <a:graphic>
          <a:graphicData uri="http://schemas.openxmlformats.org/drawingml/2006/table">
            <a:tbl>
              <a:tblPr firstRow="1">
                <a:tableStyleId>{616DA210-FB5B-4158-B5E0-FEB733F419BA}</a:tableStyleId>
              </a:tblPr>
              <a:tblGrid>
                <a:gridCol w="3394048"/>
                <a:gridCol w="3269161"/>
                <a:gridCol w="3489918"/>
              </a:tblGrid>
              <a:tr h="396200"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ru" dirty="0">
                          <a:latin typeface="Century Gothic" pitchFamily="34" charset="0"/>
                        </a:rPr>
                        <a:t>Наименование риска</a:t>
                      </a:r>
                      <a:endParaRPr lang="ru" b="1" dirty="0">
                        <a:latin typeface="Century Gothic" pitchFamily="34" charset="0"/>
                      </a:endParaRPr>
                    </a:p>
                  </a:txBody>
                  <a:tcPr marL="91425" marR="91425" marT="91425" marB="914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ru">
                          <a:latin typeface="Century Gothic" pitchFamily="34" charset="0"/>
                        </a:rPr>
                        <a:t>Ожидаемые последствия</a:t>
                      </a:r>
                      <a:endParaRPr lang="ru" b="1">
                        <a:latin typeface="Century Gothic" pitchFamily="34" charset="0"/>
                      </a:endParaRPr>
                    </a:p>
                  </a:txBody>
                  <a:tcPr marL="91425" marR="91425" marT="91425" marB="914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ru">
                          <a:latin typeface="Century Gothic" pitchFamily="34" charset="0"/>
                        </a:rPr>
                        <a:t>Мероприятия по предупреждению</a:t>
                      </a:r>
                      <a:endParaRPr lang="ru" b="1">
                        <a:latin typeface="Century Gothic" pitchFamily="34" charset="0"/>
                      </a:endParaRPr>
                    </a:p>
                  </a:txBody>
                  <a:tcPr marL="91425" marR="91425" marT="91425" marB="91425" anchor="ctr">
                    <a:solidFill>
                      <a:schemeClr val="bg1"/>
                    </a:solidFill>
                  </a:tcPr>
                </a:tc>
              </a:tr>
              <a:tr h="199944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cap="none" dirty="0" smtClean="0">
                          <a:latin typeface="Century Gothic" pitchFamily="34" charset="0"/>
                          <a:sym typeface="Arial"/>
                        </a:rPr>
                        <a:t>Несоблюдение муниципальными образованиями  условий соглашений, заключенных с Минстроем Челябинской области, на получение субсидий на благоустройство, реализация в неполном объеме муниципальных программ </a:t>
                      </a:r>
                      <a:endParaRPr dirty="0">
                        <a:latin typeface="Century Gothic" pitchFamily="34" charset="0"/>
                      </a:endParaRPr>
                    </a:p>
                  </a:txBody>
                  <a:tcPr marL="91425" marR="91425" marT="91425" marB="914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cap="none" dirty="0" smtClean="0">
                          <a:latin typeface="Century Gothic" pitchFamily="34" charset="0"/>
                          <a:sym typeface="Arial"/>
                        </a:rPr>
                        <a:t>Невыполнение проекта в установленные сроки</a:t>
                      </a:r>
                      <a:endParaRPr lang="ru-RU" dirty="0" smtClean="0">
                        <a:latin typeface="Century Gothic" pitchFamily="34" charset="0"/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dirty="0">
                        <a:latin typeface="Century Gothic" pitchFamily="34" charset="0"/>
                      </a:endParaRPr>
                    </a:p>
                  </a:txBody>
                  <a:tcPr marL="91425" marR="91425" marT="91425" marB="914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u="none" strike="noStrike" cap="none" dirty="0" smtClean="0">
                          <a:latin typeface="Century Gothic" pitchFamily="34" charset="0"/>
                          <a:sym typeface="Arial"/>
                        </a:rPr>
                        <a:t>1. Формирование четкого графика реализации соглашения с максимально конкретными мероприятиями, сроками их исполнения и ответственными лицами. </a:t>
                      </a:r>
                    </a:p>
                    <a:p>
                      <a:pPr algn="ctr"/>
                      <a:r>
                        <a:rPr lang="ru-RU" sz="1400" u="none" strike="noStrike" cap="none" dirty="0" smtClean="0">
                          <a:latin typeface="Century Gothic" pitchFamily="34" charset="0"/>
                          <a:sym typeface="Arial"/>
                        </a:rPr>
                        <a:t>2. Установление в соглашениях ответственности конкретных должностных </a:t>
                      </a:r>
                      <a:endParaRPr dirty="0">
                        <a:latin typeface="Century Gothic" pitchFamily="34" charset="0"/>
                      </a:endParaRPr>
                    </a:p>
                  </a:txBody>
                  <a:tcPr marL="91425" marR="91425" marT="91425" marB="91425" anchor="ctr">
                    <a:solidFill>
                      <a:schemeClr val="bg1"/>
                    </a:solidFill>
                  </a:tcPr>
                </a:tc>
              </a:tr>
              <a:tr h="11204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cap="none" dirty="0" smtClean="0">
                          <a:latin typeface="Century Gothic" pitchFamily="34" charset="0"/>
                          <a:sym typeface="Arial"/>
                        </a:rPr>
                        <a:t>Отсутствие средств федерального, региональных (муниципальных) бюджетов для финансирования проектов по благоустройству </a:t>
                      </a:r>
                      <a:endParaRPr dirty="0">
                        <a:latin typeface="Century Gothic" pitchFamily="34" charset="0"/>
                      </a:endParaRPr>
                    </a:p>
                  </a:txBody>
                  <a:tcPr marL="91425" marR="91425" marT="91425" marB="914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cap="none" dirty="0" smtClean="0">
                          <a:latin typeface="Century Gothic" pitchFamily="34" charset="0"/>
                          <a:sym typeface="Arial"/>
                        </a:rPr>
                        <a:t>Невыполнение проекта в установленные сроки</a:t>
                      </a:r>
                      <a:endParaRPr lang="ru-RU" dirty="0" smtClean="0">
                        <a:latin typeface="Century Gothic" pitchFamily="34" charset="0"/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dirty="0">
                        <a:latin typeface="Century Gothic" pitchFamily="34" charset="0"/>
                      </a:endParaRPr>
                    </a:p>
                  </a:txBody>
                  <a:tcPr marL="91425" marR="91425" marT="91425" marB="914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cap="none" dirty="0" smtClean="0">
                          <a:latin typeface="Century Gothic" pitchFamily="34" charset="0"/>
                          <a:sym typeface="Arial"/>
                        </a:rPr>
                        <a:t>Предоставление субъектам Российской Федерации федеральной субсидий на </a:t>
                      </a:r>
                      <a:r>
                        <a:rPr lang="ru-RU" sz="1400" u="none" strike="noStrike" cap="none" dirty="0" smtClean="0">
                          <a:latin typeface="Century Gothic" pitchFamily="34" charset="0"/>
                          <a:sym typeface="Arial"/>
                        </a:rPr>
                        <a:t>благоустройство</a:t>
                      </a:r>
                      <a:endParaRPr lang="ru-RU" sz="1400" u="none" strike="noStrike" cap="none" dirty="0" smtClean="0">
                        <a:latin typeface="Century Gothic" pitchFamily="34" charset="0"/>
                        <a:sym typeface="Arial"/>
                      </a:endParaRPr>
                    </a:p>
                  </a:txBody>
                  <a:tcPr marL="91425" marR="91425" marT="91425" marB="91425" anchor="ctr">
                    <a:solidFill>
                      <a:schemeClr val="bg1"/>
                    </a:solidFill>
                  </a:tcPr>
                </a:tc>
              </a:tr>
              <a:tr h="195907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cap="none" dirty="0" smtClean="0">
                          <a:latin typeface="Century Gothic" pitchFamily="34" charset="0"/>
                          <a:sym typeface="Arial"/>
                        </a:rPr>
                        <a:t>Непринятие муниципальными образованиями новых современных, соответствующих федеральным методическим документам, правил благоустройства 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dirty="0">
                        <a:latin typeface="Century Gothic" pitchFamily="34" charset="0"/>
                      </a:endParaRPr>
                    </a:p>
                  </a:txBody>
                  <a:tcPr marL="91425" marR="91425" marT="91425" marB="914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cap="none" dirty="0" smtClean="0">
                          <a:latin typeface="Century Gothic" pitchFamily="34" charset="0"/>
                          <a:sym typeface="Arial"/>
                        </a:rPr>
                        <a:t>Нарушение норм действующего законодательства РФ и Челябинской области</a:t>
                      </a:r>
                      <a:endParaRPr dirty="0">
                        <a:latin typeface="Century Gothic" pitchFamily="34" charset="0"/>
                      </a:endParaRPr>
                    </a:p>
                  </a:txBody>
                  <a:tcPr marL="91425" marR="91425" marT="91425" marB="914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u="none" strike="noStrike" cap="none" dirty="0" smtClean="0">
                          <a:latin typeface="Century Gothic" pitchFamily="34" charset="0"/>
                          <a:sym typeface="Arial"/>
                        </a:rPr>
                        <a:t>1. Активная работа и вовлечение глав муниципальных образований, участвующих в сборе информации для формирования индекса  в процесс проведения оценки качества городской среды. </a:t>
                      </a:r>
                    </a:p>
                    <a:p>
                      <a:pPr algn="ctr"/>
                      <a:r>
                        <a:rPr lang="ru-RU" sz="1400" u="none" strike="noStrike" cap="none" dirty="0" smtClean="0">
                          <a:latin typeface="Century Gothic" pitchFamily="34" charset="0"/>
                          <a:sym typeface="Arial"/>
                        </a:rPr>
                        <a:t>2. Создание на федеральном уровне единой методологии принятия правил благоустройства. </a:t>
                      </a:r>
                      <a:endParaRPr dirty="0">
                        <a:latin typeface="Century Gothic" pitchFamily="34" charset="0"/>
                      </a:endParaRPr>
                    </a:p>
                  </a:txBody>
                  <a:tcPr marL="91425" marR="91425" marT="91425" marB="91425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on_invest_01-05"/>
          <p:cNvPicPr>
            <a:picLocks noChangeAspect="1" noChangeArrowheads="1"/>
          </p:cNvPicPr>
          <p:nvPr/>
        </p:nvPicPr>
        <p:blipFill>
          <a:blip r:embed="rId3">
            <a:lum/>
          </a:blip>
          <a:srcRect/>
          <a:stretch>
            <a:fillRect/>
          </a:stretch>
        </p:blipFill>
        <p:spPr bwMode="auto">
          <a:xfrm>
            <a:off x="-1" y="-36587"/>
            <a:ext cx="10691813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7" name="Shape 97"/>
          <p:cNvSpPr txBox="1"/>
          <p:nvPr/>
        </p:nvSpPr>
        <p:spPr>
          <a:xfrm>
            <a:off x="762413" y="179437"/>
            <a:ext cx="9929400" cy="699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ru" sz="3200" u="sng" dirty="0">
                <a:solidFill>
                  <a:schemeClr val="tx1"/>
                </a:solidFill>
                <a:latin typeface="Century Gothic" pitchFamily="34" charset="0"/>
              </a:rPr>
              <a:t>6. Ключевые возможности проекта</a:t>
            </a:r>
          </a:p>
        </p:txBody>
      </p:sp>
      <p:sp>
        <p:nvSpPr>
          <p:cNvPr id="98" name="Shape 98"/>
          <p:cNvSpPr txBox="1"/>
          <p:nvPr/>
        </p:nvSpPr>
        <p:spPr>
          <a:xfrm>
            <a:off x="9465450" y="7128525"/>
            <a:ext cx="1234200" cy="40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dirty="0">
                <a:latin typeface="Century Gothic" pitchFamily="34" charset="0"/>
              </a:rPr>
              <a:t>Слайд </a:t>
            </a:r>
            <a:r>
              <a:rPr lang="ru" dirty="0" smtClean="0">
                <a:latin typeface="Century Gothic" pitchFamily="34" charset="0"/>
              </a:rPr>
              <a:t>№7</a:t>
            </a:r>
            <a:endParaRPr lang="ru" dirty="0">
              <a:latin typeface="Century Gothic" pitchFamily="34" charset="0"/>
            </a:endParaRPr>
          </a:p>
        </p:txBody>
      </p:sp>
      <p:graphicFrame>
        <p:nvGraphicFramePr>
          <p:cNvPr id="99" name="Shape 99"/>
          <p:cNvGraphicFramePr/>
          <p:nvPr/>
        </p:nvGraphicFramePr>
        <p:xfrm>
          <a:off x="305346" y="1455987"/>
          <a:ext cx="10225136" cy="5564210"/>
        </p:xfrm>
        <a:graphic>
          <a:graphicData uri="http://schemas.openxmlformats.org/drawingml/2006/table">
            <a:tbl>
              <a:tblPr firstRow="1">
                <a:tableStyleId>{616DA210-FB5B-4158-B5E0-FEB733F419BA}</a:tableStyleId>
              </a:tblPr>
              <a:tblGrid>
                <a:gridCol w="3960440"/>
                <a:gridCol w="3096344"/>
                <a:gridCol w="3168352"/>
              </a:tblGrid>
              <a:tr h="356666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ru" sz="1200" b="1" dirty="0">
                          <a:latin typeface="Century Gothic" pitchFamily="34" charset="0"/>
                        </a:rPr>
                        <a:t>Наименование возможности</a:t>
                      </a:r>
                    </a:p>
                  </a:txBody>
                  <a:tcPr marL="91425" marR="91425" marT="91425" marB="914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ru" sz="1200" b="1" dirty="0">
                          <a:latin typeface="Century Gothic" pitchFamily="34" charset="0"/>
                        </a:rPr>
                        <a:t>Стратегия реагирования</a:t>
                      </a:r>
                    </a:p>
                  </a:txBody>
                  <a:tcPr marL="91425" marR="91425" marT="91425" marB="914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ru" sz="1200" b="1" dirty="0">
                          <a:latin typeface="Century Gothic" pitchFamily="34" charset="0"/>
                        </a:rPr>
                        <a:t>Действия</a:t>
                      </a:r>
                    </a:p>
                  </a:txBody>
                  <a:tcPr marL="91425" marR="91425" marT="91425" marB="91425" anchor="ctr">
                    <a:solidFill>
                      <a:schemeClr val="bg1"/>
                    </a:solidFill>
                  </a:tcPr>
                </a:tc>
              </a:tr>
              <a:tr h="1128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entury Gothic" pitchFamily="34" charset="0"/>
                        </a:rPr>
                        <a:t>Запрос представителей бизнеса на участие в проектах по благоустройству в качестве соисполнителей и (или) </a:t>
                      </a:r>
                      <a:r>
                        <a:rPr lang="ru-RU" sz="1400" dirty="0" smtClean="0">
                          <a:latin typeface="Century Gothic" pitchFamily="34" charset="0"/>
                        </a:rPr>
                        <a:t>соинвесторов</a:t>
                      </a:r>
                      <a:endParaRPr lang="ru-RU" sz="1400" dirty="0">
                        <a:solidFill>
                          <a:srgbClr val="000000"/>
                        </a:solidFill>
                        <a:latin typeface="Century Gothic" pitchFamily="34" charset="0"/>
                        <a:ea typeface="Calibri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R="73025" lvl="1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400" dirty="0" smtClean="0">
                          <a:latin typeface="Century Gothic" pitchFamily="34" charset="0"/>
                        </a:rPr>
                        <a:t>Обеспечение </a:t>
                      </a:r>
                      <a:r>
                        <a:rPr lang="ru-RU" sz="1400" dirty="0">
                          <a:latin typeface="Century Gothic" pitchFamily="34" charset="0"/>
                        </a:rPr>
                        <a:t>формирования единых подходов и ключевых приоритетов формирования комфортной городской среды на территории Челябинской области с учетом приоритетов территориального развития</a:t>
                      </a:r>
                      <a:r>
                        <a:rPr lang="ru-RU" sz="1400" dirty="0" smtClean="0">
                          <a:latin typeface="Century Gothic" pitchFamily="34" charset="0"/>
                        </a:rPr>
                        <a:t>;</a:t>
                      </a:r>
                    </a:p>
                    <a:p>
                      <a:pPr marR="73025" lvl="1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ru-RU" sz="1400" dirty="0">
                        <a:latin typeface="Century Gothic" pitchFamily="34" charset="0"/>
                      </a:endParaRPr>
                    </a:p>
                    <a:p>
                      <a:pPr marR="73025" lvl="1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entury Gothic" pitchFamily="34" charset="0"/>
                        </a:rPr>
                        <a:t>- </a:t>
                      </a:r>
                      <a:r>
                        <a:rPr lang="ru-RU" sz="1400" dirty="0" smtClean="0">
                          <a:latin typeface="Century Gothic" pitchFamily="34" charset="0"/>
                        </a:rPr>
                        <a:t>Создание </a:t>
                      </a:r>
                      <a:r>
                        <a:rPr lang="ru-RU" sz="1400" dirty="0">
                          <a:latin typeface="Century Gothic" pitchFamily="34" charset="0"/>
                        </a:rPr>
                        <a:t>универсальных механизмов вовлеченности заинтересованных граждан, организаций в реализацию мероприятий по благоустройству территории муниципальных образований</a:t>
                      </a:r>
                      <a:endParaRPr lang="ru-RU" sz="1400" dirty="0">
                        <a:latin typeface="Century Gothic" pitchFamily="34" charset="0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Century Gothic" pitchFamily="34" charset="0"/>
                        </a:rPr>
                        <a:t>-</a:t>
                      </a:r>
                      <a:r>
                        <a:rPr lang="ru-RU" sz="1400" dirty="0" smtClean="0">
                          <a:latin typeface="Century Gothic" pitchFamily="34" charset="0"/>
                        </a:rPr>
                        <a:t>Определение условия участия бизнеса, граждан в реализации проектов по благоустройству в качестве преимущества, предоставляемого проекту при отборе в Минстрое России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Century Gothic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Century Gothic" pitchFamily="34" charset="0"/>
                        </a:rPr>
                        <a:t>- Создание алгоритмов участия бизнеса, граждан в формировании и реализации проектов по благоустройству, в том числе создание системы "обратной связи" с гражданами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rgbClr val="000000"/>
                        </a:solidFill>
                        <a:latin typeface="Century Gothic" pitchFamily="34" charset="0"/>
                        <a:ea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entury Gothic" pitchFamily="34" charset="0"/>
                        </a:rPr>
                        <a:t>-Определение </a:t>
                      </a:r>
                      <a:r>
                        <a:rPr lang="ru-RU" sz="1400" dirty="0">
                          <a:latin typeface="Century Gothic" pitchFamily="34" charset="0"/>
                        </a:rPr>
                        <a:t>условия участия общественных организаций (объединений) в реализации проектов по благоустройству в качестве преимущества, предоставляемого проекту при отборе в Минстрое </a:t>
                      </a:r>
                      <a:r>
                        <a:rPr lang="ru-RU" sz="1400" dirty="0" smtClean="0">
                          <a:latin typeface="Century Gothic" pitchFamily="34" charset="0"/>
                        </a:rPr>
                        <a:t>России</a:t>
                      </a:r>
                      <a:endParaRPr lang="ru-RU" sz="1400" dirty="0" smtClean="0">
                        <a:latin typeface="Century Gothic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12915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entury Gothic" pitchFamily="34" charset="0"/>
                        </a:rPr>
                        <a:t>Запрос граждан на участие в проектах по благоустройству в качестве соисполнителей и </a:t>
                      </a:r>
                      <a:r>
                        <a:rPr lang="ru-RU" sz="1400" dirty="0" smtClean="0">
                          <a:latin typeface="Century Gothic" pitchFamily="34" charset="0"/>
                        </a:rPr>
                        <a:t>соинвесторов</a:t>
                      </a:r>
                      <a:endParaRPr lang="ru-RU" sz="1400" dirty="0">
                        <a:solidFill>
                          <a:srgbClr val="000000"/>
                        </a:solidFill>
                        <a:latin typeface="Century Gothic" pitchFamily="34" charset="0"/>
                        <a:ea typeface="Calibri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entury Gothic" pitchFamily="34" charset="0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 smtClean="0">
                        <a:solidFill>
                          <a:srgbClr val="000000"/>
                        </a:solidFill>
                        <a:latin typeface="Century Gothic" pitchFamily="34" charset="0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2778622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ru-RU" sz="1400" u="none" strike="noStrike" cap="none" dirty="0" smtClean="0">
                          <a:latin typeface="Century Gothic" pitchFamily="34" charset="0"/>
                          <a:sym typeface="Arial"/>
                        </a:rPr>
                        <a:t>Запрос представителей общественных организаций (объединений), в том числе представляющих интересы определенных групп граждан (например, Общество защиты инвалидов, молодежные объединения) на участие в проектах по благоустройству</a:t>
                      </a:r>
                      <a:endParaRPr sz="1400" dirty="0">
                        <a:latin typeface="Century Gothic" pitchFamily="34" charset="0"/>
                      </a:endParaRPr>
                    </a:p>
                  </a:txBody>
                  <a:tcPr marL="91425" marR="91425" marT="91425" marB="91425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R="730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entury Gothic" pitchFamily="34" charset="0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latin typeface="Century Gothic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on_invest_01-05"/>
          <p:cNvPicPr>
            <a:picLocks noChangeAspect="1" noChangeArrowheads="1"/>
          </p:cNvPicPr>
          <p:nvPr/>
        </p:nvPicPr>
        <p:blipFill>
          <a:blip r:embed="rId3">
            <a:lum/>
          </a:blip>
          <a:srcRect/>
          <a:stretch>
            <a:fillRect/>
          </a:stretch>
        </p:blipFill>
        <p:spPr bwMode="auto">
          <a:xfrm>
            <a:off x="-1" y="0"/>
            <a:ext cx="10691813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" name="Shape 104"/>
          <p:cNvSpPr txBox="1"/>
          <p:nvPr/>
        </p:nvSpPr>
        <p:spPr>
          <a:xfrm>
            <a:off x="377354" y="179437"/>
            <a:ext cx="9929400" cy="699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ru" sz="3200" u="sng" dirty="0">
                <a:solidFill>
                  <a:schemeClr val="tx1"/>
                </a:solidFill>
                <a:latin typeface="Century Gothic" pitchFamily="34" charset="0"/>
              </a:rPr>
              <a:t>7. Описание проекта</a:t>
            </a:r>
          </a:p>
        </p:txBody>
      </p:sp>
      <p:sp>
        <p:nvSpPr>
          <p:cNvPr id="105" name="Shape 105"/>
          <p:cNvSpPr txBox="1"/>
          <p:nvPr/>
        </p:nvSpPr>
        <p:spPr>
          <a:xfrm>
            <a:off x="9465450" y="7128525"/>
            <a:ext cx="1234200" cy="40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dirty="0">
                <a:latin typeface="Century Gothic" pitchFamily="34" charset="0"/>
              </a:rPr>
              <a:t>Слайд </a:t>
            </a:r>
            <a:r>
              <a:rPr lang="ru" dirty="0" smtClean="0">
                <a:latin typeface="Century Gothic" pitchFamily="34" charset="0"/>
              </a:rPr>
              <a:t>№8</a:t>
            </a:r>
            <a:endParaRPr lang="ru" dirty="0">
              <a:latin typeface="Century Gothic" pitchFamily="34" charset="0"/>
            </a:endParaRPr>
          </a:p>
        </p:txBody>
      </p:sp>
      <p:graphicFrame>
        <p:nvGraphicFramePr>
          <p:cNvPr id="106" name="Shape 106"/>
          <p:cNvGraphicFramePr/>
          <p:nvPr/>
        </p:nvGraphicFramePr>
        <p:xfrm>
          <a:off x="449362" y="1763613"/>
          <a:ext cx="9760275" cy="393180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10400"/>
                <a:gridCol w="7249875"/>
              </a:tblGrid>
              <a:tr h="381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ru" b="1" dirty="0">
                          <a:latin typeface="Century Gothic" pitchFamily="34" charset="0"/>
                        </a:rPr>
                        <a:t>Связь с государственными программами</a:t>
                      </a:r>
                    </a:p>
                  </a:txBody>
                  <a:tcPr marL="91425" marR="91425" marT="91425" marB="914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cap="none" dirty="0" smtClean="0">
                          <a:latin typeface="Century Gothic" pitchFamily="34" charset="0"/>
                          <a:sym typeface="Arial"/>
                        </a:rPr>
                        <a:t>Государственная программа Российской Федерации "Обеспечение доступным и комфортным жильем и коммунальными услугами граждан Российской Федерации" (утверждена постановлением Правительства Российской Федерации от 15 апреля 2014 г. № 323) 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dirty="0">
                        <a:latin typeface="Century Gothic" pitchFamily="34" charset="0"/>
                      </a:endParaRPr>
                    </a:p>
                  </a:txBody>
                  <a:tcPr marL="91425" marR="91425" marT="91425" marB="91425" anchor="ctr">
                    <a:solidFill>
                      <a:schemeClr val="bg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ru" b="1" dirty="0">
                          <a:latin typeface="Century Gothic" pitchFamily="34" charset="0"/>
                        </a:rPr>
                        <a:t>Взаимосвязь с другими проектами и программами</a:t>
                      </a:r>
                    </a:p>
                  </a:txBody>
                  <a:tcPr marL="91425" marR="91425" marT="91425" marB="914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ru-RU" sz="1400" u="none" strike="noStrike" cap="none" dirty="0" smtClean="0">
                          <a:latin typeface="Century Gothic" pitchFamily="34" charset="0"/>
                          <a:sym typeface="Arial"/>
                        </a:rPr>
                        <a:t>Муниципальные программы по благоустройству территорий </a:t>
                      </a:r>
                      <a:endParaRPr dirty="0">
                        <a:latin typeface="Century Gothic" pitchFamily="34" charset="0"/>
                      </a:endParaRPr>
                    </a:p>
                  </a:txBody>
                  <a:tcPr marL="91425" marR="91425" marT="91425" marB="91425" anchor="ctr">
                    <a:solidFill>
                      <a:schemeClr val="bg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ru" b="1" dirty="0">
                          <a:latin typeface="Century Gothic" pitchFamily="34" charset="0"/>
                        </a:rPr>
                        <a:t>Формальные основания для инициации</a:t>
                      </a:r>
                    </a:p>
                  </a:txBody>
                  <a:tcPr marL="91425" marR="91425" marT="91425" marB="914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cap="none" dirty="0" smtClean="0">
                          <a:latin typeface="Century Gothic" pitchFamily="34" charset="0"/>
                          <a:sym typeface="Arial"/>
                        </a:rPr>
                        <a:t>Указ Президента Российской Федерации от 7 мая 2012 г. № 600 "О мерах по обеспечению граждан Российской Федерации доступным и комфортным жильем и повышению качества жилищно-коммунальных услуг" 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dirty="0">
                        <a:latin typeface="Century Gothic" pitchFamily="34" charset="0"/>
                      </a:endParaRPr>
                    </a:p>
                  </a:txBody>
                  <a:tcPr marL="91425" marR="91425" marT="91425" marB="91425" anchor="ctr">
                    <a:solidFill>
                      <a:schemeClr val="bg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ru" b="1" dirty="0">
                          <a:latin typeface="Century Gothic" pitchFamily="34" charset="0"/>
                        </a:rPr>
                        <a:t>Дополнительная информация</a:t>
                      </a:r>
                    </a:p>
                  </a:txBody>
                  <a:tcPr marL="91425" marR="91425" marT="91425" marB="914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ru-RU" sz="1400" u="none" strike="noStrike" cap="none" dirty="0" smtClean="0">
                          <a:latin typeface="Century Gothic" pitchFamily="34" charset="0"/>
                          <a:sym typeface="Arial"/>
                        </a:rPr>
                        <a:t>Создание в Министерстве строительства и инфраструктуры Челябинской области отдела Благоустройства, отвечающего за реализацию приоритетного проекта на территории Челябинской области</a:t>
                      </a:r>
                      <a:endParaRPr dirty="0">
                        <a:latin typeface="Century Gothic" pitchFamily="34" charset="0"/>
                      </a:endParaRPr>
                    </a:p>
                  </a:txBody>
                  <a:tcPr marL="91425" marR="91425" marT="91425" marB="91425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on_invest_01-05"/>
          <p:cNvPicPr>
            <a:picLocks noChangeAspect="1" noChangeArrowheads="1"/>
          </p:cNvPicPr>
          <p:nvPr/>
        </p:nvPicPr>
        <p:blipFill>
          <a:blip r:embed="rId2">
            <a:lum/>
          </a:blip>
          <a:srcRect/>
          <a:stretch>
            <a:fillRect/>
          </a:stretch>
        </p:blipFill>
        <p:spPr bwMode="auto">
          <a:xfrm>
            <a:off x="-1" y="0"/>
            <a:ext cx="10691813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354" y="2483693"/>
            <a:ext cx="9963000" cy="1237200"/>
          </a:xfrm>
        </p:spPr>
        <p:txBody>
          <a:bodyPr/>
          <a:lstStyle/>
          <a:p>
            <a:r>
              <a:rPr lang="ru-RU" sz="3600" u="sng" dirty="0" smtClean="0">
                <a:solidFill>
                  <a:schemeClr val="tx1"/>
                </a:solidFill>
                <a:latin typeface="Century Gothic" pitchFamily="34" charset="0"/>
              </a:rPr>
              <a:t>Благодарю за внимание!</a:t>
            </a:r>
            <a:endParaRPr lang="ru-RU" sz="3600" u="sng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4" name="Shape 105"/>
          <p:cNvSpPr txBox="1"/>
          <p:nvPr/>
        </p:nvSpPr>
        <p:spPr>
          <a:xfrm>
            <a:off x="9465450" y="7128525"/>
            <a:ext cx="1234200" cy="40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dirty="0">
                <a:latin typeface="Century Gothic" pitchFamily="34" charset="0"/>
              </a:rPr>
              <a:t>Слайд </a:t>
            </a:r>
            <a:r>
              <a:rPr lang="ru" dirty="0" smtClean="0">
                <a:latin typeface="Century Gothic" pitchFamily="34" charset="0"/>
              </a:rPr>
              <a:t>№9</a:t>
            </a:r>
            <a:endParaRPr lang="ru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823</Words>
  <Application>Microsoft Office PowerPoint</Application>
  <PresentationFormat>Произвольный</PresentationFormat>
  <Paragraphs>130</Paragraphs>
  <Slides>9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simple-light-2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Благодарю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ИСТОМИНА ЕКАТЕРИНА ЮРЬЕВНА</dc:creator>
  <cp:lastModifiedBy>dyukova</cp:lastModifiedBy>
  <cp:revision>65</cp:revision>
  <dcterms:modified xsi:type="dcterms:W3CDTF">2017-07-12T05:42:31Z</dcterms:modified>
</cp:coreProperties>
</file>